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419" r:id="rId3"/>
    <p:sldId id="392" r:id="rId4"/>
    <p:sldId id="395" r:id="rId5"/>
    <p:sldId id="396" r:id="rId6"/>
    <p:sldId id="415" r:id="rId7"/>
    <p:sldId id="399" r:id="rId8"/>
    <p:sldId id="400" r:id="rId9"/>
    <p:sldId id="401" r:id="rId10"/>
    <p:sldId id="402" r:id="rId11"/>
    <p:sldId id="414" r:id="rId12"/>
    <p:sldId id="403" r:id="rId13"/>
    <p:sldId id="405" r:id="rId14"/>
    <p:sldId id="406" r:id="rId15"/>
    <p:sldId id="416" r:id="rId16"/>
    <p:sldId id="408" r:id="rId17"/>
    <p:sldId id="409" r:id="rId18"/>
    <p:sldId id="417" r:id="rId19"/>
    <p:sldId id="411" r:id="rId20"/>
    <p:sldId id="418" r:id="rId21"/>
    <p:sldId id="397" r:id="rId22"/>
    <p:sldId id="320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120" userDrawn="1">
          <p15:clr>
            <a:srgbClr val="A4A3A4"/>
          </p15:clr>
        </p15:guide>
        <p15:guide id="2" pos="1536" userDrawn="1">
          <p15:clr>
            <a:srgbClr val="A4A3A4"/>
          </p15:clr>
        </p15:guide>
        <p15:guide id="3" orient="horz" pos="792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jnrzJjWuuXojcfff+i2lKt0ZGf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2E"/>
    <a:srgbClr val="13294B"/>
    <a:srgbClr val="FFFFFF"/>
    <a:srgbClr val="E7E6E6"/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BC292C-A9F1-4CA8-BD98-49903BC2F9FB}">
  <a:tblStyle styleId="{CEBC292C-A9F1-4CA8-BD98-49903BC2F9F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57" autoAdjust="0"/>
    <p:restoredTop sz="94390" autoAdjust="0"/>
  </p:normalViewPr>
  <p:slideViewPr>
    <p:cSldViewPr snapToGrid="0">
      <p:cViewPr varScale="1">
        <p:scale>
          <a:sx n="58" d="100"/>
          <a:sy n="58" d="100"/>
        </p:scale>
        <p:origin x="48" y="396"/>
      </p:cViewPr>
      <p:guideLst>
        <p:guide pos="6120"/>
        <p:guide pos="1536"/>
        <p:guide orient="horz" pos="7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89cf9ae35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g2289cf9ae3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04557004-301F-4B9F-7121-7F22E693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18800A19-CED7-6883-FEB0-45D1CA143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07C23773-1CCF-2A3D-17DF-D75E59934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976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278CFBA8-D486-44E8-CF2E-1DD36C1B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790C1A20-0B1D-080D-B34A-C20A53FA0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4E4123AB-6CA8-6931-BCB8-9BE8A9713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8748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DA8365F9-AA42-9237-E7DC-237486278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05AD3CF1-7521-D044-8B0C-7AD1ACD7C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BCAF47FB-0B5A-7615-7D3E-BA4B8B6BA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3414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AC3270A4-B7C9-9F7C-56E8-718F6B07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5765ED3D-37F1-AD6F-EF0B-EA42C44FC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908A10AD-20DB-41B3-1C0D-5D2F008541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6983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58F647AB-A05D-2F87-A48B-361BBAB3D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75891DA6-E52E-E64D-5F3A-BF1169C483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43339941-BD07-0050-CFE4-B439CBF80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8090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2A289EFC-DFC5-BB4B-9754-F6A16504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FBB3295C-57FD-F888-75C0-E601E12B4A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D1C10661-F607-F539-00B3-616347FD52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5192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C2B34B23-76E5-EDF6-20D8-DC316F50C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12BC144F-35D6-4B37-1A6F-631C68BE4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4D79EE82-3695-28F9-D2D8-DED073312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6010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902F767A-A297-741A-F730-8B98884D0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8997EBFB-5E60-FBA4-FF06-482B14112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15983DFC-9BD0-F099-0DE1-7BB35198D8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5625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ACF6AC42-32A3-F932-920C-8C8D6C77F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5F5E3588-0980-1170-5224-CE24B6B10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2E422FF0-8FBF-6A34-5F91-0EE856C1E1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969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14DCB62C-FF4A-250E-0EA2-AC42B782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CDCF2BF2-EB14-3937-BB0E-95EA07A09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BAEEECA9-AFA7-D14E-E242-DD876B9AA7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722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48E412ED-0809-C29B-8E32-C7F8EACB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02CB32A4-A073-7811-5203-E8DA89493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E390CDEA-6A6E-5A38-BADC-B8307E284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6557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D1919BAE-472E-2F3C-5285-B3B7B882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4916C189-771E-7026-1C6E-DD966DFE4E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4523E4FB-43AA-EC21-648D-8D3D17D4D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4766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3E9DF2C1-9838-E82A-14F9-58E45ADF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E842B293-E611-2CC3-E20E-09B6C8648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413B2137-AFF3-3F67-0C45-584ECFBCE1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491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2" name="Google Shape;13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C4F1C9F1-4CB5-2143-B4BE-6F0D6A756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A2046F8E-D29E-E019-28E6-656C56648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A40DA860-019E-94F7-7D66-8C2E86F3A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888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EE11C1F7-39B7-7C7E-95C4-A275CC15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70F6640D-7B34-42AA-B2C6-E7E57A7FAE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A90145AF-073C-D9FC-3157-1F8C2CD1C7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9552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AA2449EC-F0C6-0E74-EE88-0C667979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CF8C2669-F03A-FE58-4582-954192924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545CA615-AD28-B8EB-A99C-320431EE63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13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AE8A3B35-E9B5-BD41-CBF4-30F8AE7E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A747A61B-7F94-2F78-DD16-3A70F6EF50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7AC7BEC7-F5C1-504D-AFEB-18E8B77ECB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34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D75D7C14-323C-863D-AA12-FE8FFA50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9AEB4906-92FE-9E8F-E5BB-08674FCA0B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9FC6E836-CDB7-697E-DB27-E692B05974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661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E368A986-EAE1-70DB-497D-20C92A985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46F72782-612B-13B4-BFFA-EF1602F44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9FA99ACC-D3EB-FEA7-D40A-52FC375F1B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249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D5756030-41B6-AB5F-9FD6-A2C399D4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8cd9cabf4_4_120:notes">
            <a:extLst>
              <a:ext uri="{FF2B5EF4-FFF2-40B4-BE49-F238E27FC236}">
                <a16:creationId xmlns:a16="http://schemas.microsoft.com/office/drawing/2014/main" id="{693D7D79-F45D-953B-B5B7-A0B76A0F3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2c8cd9cabf4_4_120:notes">
            <a:extLst>
              <a:ext uri="{FF2B5EF4-FFF2-40B4-BE49-F238E27FC236}">
                <a16:creationId xmlns:a16="http://schemas.microsoft.com/office/drawing/2014/main" id="{AD738D18-8790-30EA-B931-76137EC5A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292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Google Shape;14;p14">
            <a:extLst>
              <a:ext uri="{FF2B5EF4-FFF2-40B4-BE49-F238E27FC236}">
                <a16:creationId xmlns:a16="http://schemas.microsoft.com/office/drawing/2014/main" id="{72B2767F-4A5B-7122-FE06-3D2707ABAC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800" y="708881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r>
              <a:rPr lang="en-US" altLang="ko-KR" dirty="0"/>
              <a:t>/19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9448800" y="702531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/>
              <a:t>‹#›</a:t>
            </a:fld>
            <a:r>
              <a:rPr lang="en-US" dirty="0"/>
              <a:t>/19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7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9448800" y="703801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 dirty="0"/>
              <a:t>/19</a:t>
            </a:r>
            <a:endParaRPr lang="en-US" sz="14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amazon.com/packages/GluonImuNavTools/trees/mainlin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de.amazon.com/reviews/CR-21621183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code.amazon.com/packages/GluonImuFusion/trees/mainlin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code.amazon.com/reviews/CR-213032355/revisions/1#/detail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p-amazon.com/868aAYvevQlI/Multi-IMU-Calibration-Fusion-and-Bias-Estimation-for-Improved-Odometry-Summer-internship-20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quip-amazon.com/LyVtA7WIcjAW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quip-amazon.com/LyVtA7WIcjAW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89cf9ae35_0_4"/>
          <p:cNvSpPr/>
          <p:nvPr/>
        </p:nvSpPr>
        <p:spPr>
          <a:xfrm rot="10800000" flipH="1">
            <a:off x="-1" y="65"/>
            <a:ext cx="12192000" cy="68661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8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2289cf9ae35_0_4" descr="A picture containing building, street&#10;&#10;Description automatically generated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3" y="816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289cf9ae35_0_4"/>
          <p:cNvSpPr txBox="1"/>
          <p:nvPr/>
        </p:nvSpPr>
        <p:spPr>
          <a:xfrm>
            <a:off x="619760" y="2553965"/>
            <a:ext cx="1095248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600"/>
              </a:spcBef>
              <a:buSzPts val="4500"/>
            </a:pPr>
            <a:r>
              <a:rPr lang="en-US" sz="3200" b="1" dirty="0">
                <a:solidFill>
                  <a:schemeClr val="lt1"/>
                </a:solidFill>
              </a:rPr>
              <a:t>Multi-IMU Calibration, Fusion, and Bias Estimation </a:t>
            </a:r>
            <a:br>
              <a:rPr lang="en-US" sz="3200" b="1" dirty="0">
                <a:solidFill>
                  <a:schemeClr val="lt1"/>
                </a:solidFill>
              </a:rPr>
            </a:br>
            <a:r>
              <a:rPr lang="en-US" sz="3200" b="1" dirty="0">
                <a:solidFill>
                  <a:schemeClr val="lt1"/>
                </a:solidFill>
              </a:rPr>
              <a:t>for Improved Odometry</a:t>
            </a:r>
            <a:endParaRPr lang="en-US" sz="1333" dirty="0"/>
          </a:p>
        </p:txBody>
      </p:sp>
      <p:sp>
        <p:nvSpPr>
          <p:cNvPr id="85" name="Google Shape;85;g2289cf9ae35_0_4"/>
          <p:cNvSpPr txBox="1"/>
          <p:nvPr/>
        </p:nvSpPr>
        <p:spPr>
          <a:xfrm>
            <a:off x="3484639" y="4798498"/>
            <a:ext cx="522272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800"/>
            </a:pPr>
            <a:r>
              <a:rPr lang="en-US" sz="1800" dirty="0">
                <a:solidFill>
                  <a:schemeClr val="lt1"/>
                </a:solidFill>
              </a:rPr>
              <a:t>Final Presentation @ Amazon Robotics</a:t>
            </a:r>
          </a:p>
          <a:p>
            <a:pPr algn="ctr">
              <a:buSzPts val="1800"/>
            </a:pPr>
            <a:r>
              <a:rPr lang="en-US" sz="1800" dirty="0">
                <a:solidFill>
                  <a:schemeClr val="lt1"/>
                </a:solidFill>
              </a:rPr>
              <a:t>August 20</a:t>
            </a:r>
            <a:r>
              <a:rPr lang="en-US" sz="1800" baseline="30000" dirty="0">
                <a:solidFill>
                  <a:schemeClr val="lt1"/>
                </a:solidFill>
              </a:rPr>
              <a:t>th</a:t>
            </a:r>
            <a:r>
              <a:rPr lang="en-US" sz="1800" dirty="0">
                <a:solidFill>
                  <a:schemeClr val="lt1"/>
                </a:solidFill>
              </a:rPr>
              <a:t>, 2025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86" name="Google Shape;86;g2289cf9ae35_0_4" descr="A picture containing drawing&#10;&#10;Description automatically generated"/>
          <p:cNvPicPr preferRelativeResize="0"/>
          <p:nvPr/>
        </p:nvPicPr>
        <p:blipFill rotWithShape="1">
          <a:blip r:embed="rId4">
            <a:alphaModFix amt="0"/>
          </a:blip>
          <a:srcRect/>
          <a:stretch/>
        </p:blipFill>
        <p:spPr>
          <a:xfrm>
            <a:off x="4641008" y="852965"/>
            <a:ext cx="2909981" cy="7540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B61623-3D65-03CD-3454-BFAD15F352C0}"/>
              </a:ext>
            </a:extLst>
          </p:cNvPr>
          <p:cNvSpPr txBox="1"/>
          <p:nvPr/>
        </p:nvSpPr>
        <p:spPr>
          <a:xfrm>
            <a:off x="3047239" y="4400333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SzPts val="2300"/>
            </a:pPr>
            <a:r>
              <a:rPr lang="en-US" altLang="ko-KR" sz="2400" dirty="0">
                <a:solidFill>
                  <a:schemeClr val="lt1"/>
                </a:solidFill>
              </a:rPr>
              <a:t>Jongwon Lee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5"/>
    </mc:Choice>
    <mc:Fallback xmlns="">
      <p:transition spd="slow" advTm="31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4F7B623B-3A42-EAED-E97C-C22414F5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486D011D-6C4D-D4C9-29A3-0D859DD91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Pure IMU odometry was performed before and after calibration of the IMUs on ab216</a:t>
            </a: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630AA9CA-FDEF-78FE-1D69-1422A8027B25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BBF309EB-4427-DE7B-5597-B942D8A582F6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157E9EA5-277C-3234-AD3E-C36D128B41B5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Experiment: Pure IMU odometry before and after calibration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964C8-9B97-7B30-5D50-5B13A119D990}"/>
              </a:ext>
            </a:extLst>
          </p:cNvPr>
          <p:cNvSpPr txBox="1"/>
          <p:nvPr/>
        </p:nvSpPr>
        <p:spPr>
          <a:xfrm>
            <a:off x="2169605" y="4690710"/>
            <a:ext cx="78527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3294B"/>
                </a:solidFill>
              </a:rPr>
              <a:t>Calibration helps!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3294B"/>
                </a:solidFill>
              </a:rPr>
              <a:t>Any results, in what follows, were obtained using calibrated data </a:t>
            </a:r>
            <a:br>
              <a:rPr lang="en-US" altLang="ko-KR" sz="2000" dirty="0">
                <a:solidFill>
                  <a:srgbClr val="13294B"/>
                </a:solidFill>
              </a:rPr>
            </a:br>
            <a:r>
              <a:rPr lang="en-US" altLang="ko-KR" sz="2000" dirty="0">
                <a:solidFill>
                  <a:srgbClr val="13294B"/>
                </a:solidFill>
              </a:rPr>
              <a:t>(unless otherwise specified)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E45870F-F5B2-828F-236F-218DDF73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28961"/>
              </p:ext>
            </p:extLst>
          </p:nvPr>
        </p:nvGraphicFramePr>
        <p:xfrm>
          <a:off x="603183" y="2712783"/>
          <a:ext cx="5318729" cy="107696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936859">
                  <a:extLst>
                    <a:ext uri="{9D8B030D-6E8A-4147-A177-3AD203B41FA5}">
                      <a16:colId xmlns:a16="http://schemas.microsoft.com/office/drawing/2014/main" val="4227957667"/>
                    </a:ext>
                  </a:extLst>
                </a:gridCol>
                <a:gridCol w="2190935">
                  <a:extLst>
                    <a:ext uri="{9D8B030D-6E8A-4147-A177-3AD203B41FA5}">
                      <a16:colId xmlns:a16="http://schemas.microsoft.com/office/drawing/2014/main" val="3426276101"/>
                    </a:ext>
                  </a:extLst>
                </a:gridCol>
                <a:gridCol w="2190935">
                  <a:extLst>
                    <a:ext uri="{9D8B030D-6E8A-4147-A177-3AD203B41FA5}">
                      <a16:colId xmlns:a16="http://schemas.microsoft.com/office/drawing/2014/main" val="331099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Uncalibrated</a:t>
                      </a:r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Calibrated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7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TDK</a:t>
                      </a:r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3294B"/>
                          </a:solidFill>
                        </a:rPr>
                        <a:t>68.7 (16.5)</a:t>
                      </a:r>
                      <a:endParaRPr lang="ko-KR" altLang="en-US" sz="16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3294B"/>
                          </a:solidFill>
                        </a:rPr>
                        <a:t>11.1 (7.3)</a:t>
                      </a:r>
                      <a:endParaRPr lang="ko-KR" altLang="en-US" sz="16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0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Ouster</a:t>
                      </a:r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3294B"/>
                          </a:solidFill>
                        </a:rPr>
                        <a:t>39.1 (9.6)</a:t>
                      </a:r>
                      <a:endParaRPr lang="ko-KR" altLang="en-US" sz="16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3294B"/>
                          </a:solidFill>
                        </a:rPr>
                        <a:t>4.9 (3.1)</a:t>
                      </a:r>
                      <a:endParaRPr lang="ko-KR" altLang="en-US" sz="16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92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85C721C-B8AF-1277-3353-6893CC33D6FD}"/>
              </a:ext>
            </a:extLst>
          </p:cNvPr>
          <p:cNvSpPr txBox="1"/>
          <p:nvPr/>
        </p:nvSpPr>
        <p:spPr>
          <a:xfrm>
            <a:off x="997487" y="3860755"/>
            <a:ext cx="10591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80" dirty="0">
                <a:solidFill>
                  <a:srgbClr val="13294B"/>
                </a:solidFill>
              </a:rPr>
              <a:t>* Aggregated results from 15 sequences across four sessions, with durations of 4-10 min, trajectory lengths of 230-1050 m, and rotations of 1100-3000°</a:t>
            </a:r>
            <a:endParaRPr lang="en-US" altLang="ko-KR" sz="1400" spc="-80" dirty="0">
              <a:solidFill>
                <a:srgbClr val="13294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0372A-59D3-43E5-C517-230A8186E348}"/>
              </a:ext>
            </a:extLst>
          </p:cNvPr>
          <p:cNvSpPr txBox="1"/>
          <p:nvPr/>
        </p:nvSpPr>
        <p:spPr>
          <a:xfrm>
            <a:off x="603183" y="2110117"/>
            <a:ext cx="5318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0" dirty="0">
                <a:solidFill>
                  <a:srgbClr val="13294B"/>
                </a:solidFill>
              </a:rPr>
              <a:t>Mean and standard deviation of absolute orientation error (AOE, °) across 15 sequences</a:t>
            </a:r>
            <a:endParaRPr lang="ko-KR" altLang="en-US" sz="1600" spc="-10" dirty="0">
              <a:solidFill>
                <a:srgbClr val="13294B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F84F4D7-70E0-788E-B118-877B321B7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9070"/>
              </p:ext>
            </p:extLst>
          </p:nvPr>
        </p:nvGraphicFramePr>
        <p:xfrm>
          <a:off x="6270089" y="2712783"/>
          <a:ext cx="5318728" cy="107696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958484">
                  <a:extLst>
                    <a:ext uri="{9D8B030D-6E8A-4147-A177-3AD203B41FA5}">
                      <a16:colId xmlns:a16="http://schemas.microsoft.com/office/drawing/2014/main" val="4227957667"/>
                    </a:ext>
                  </a:extLst>
                </a:gridCol>
                <a:gridCol w="2180122">
                  <a:extLst>
                    <a:ext uri="{9D8B030D-6E8A-4147-A177-3AD203B41FA5}">
                      <a16:colId xmlns:a16="http://schemas.microsoft.com/office/drawing/2014/main" val="3426276101"/>
                    </a:ext>
                  </a:extLst>
                </a:gridCol>
                <a:gridCol w="2180122">
                  <a:extLst>
                    <a:ext uri="{9D8B030D-6E8A-4147-A177-3AD203B41FA5}">
                      <a16:colId xmlns:a16="http://schemas.microsoft.com/office/drawing/2014/main" val="331099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Uncalibrated</a:t>
                      </a:r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Calibrated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7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TDK</a:t>
                      </a:r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3294B"/>
                          </a:solidFill>
                        </a:rPr>
                        <a:t>253,653.5 (192,948.0)</a:t>
                      </a:r>
                      <a:endParaRPr lang="ko-KR" altLang="en-US" sz="16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3294B"/>
                          </a:solidFill>
                        </a:rPr>
                        <a:t>12,026.8 (6,156.1)</a:t>
                      </a:r>
                      <a:endParaRPr lang="ko-KR" altLang="en-US" sz="16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0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Ouster</a:t>
                      </a:r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3294B"/>
                          </a:solidFill>
                        </a:rPr>
                        <a:t>162,048.0 (124,955.8)</a:t>
                      </a:r>
                      <a:endParaRPr lang="ko-KR" altLang="en-US" sz="16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13294B"/>
                          </a:solidFill>
                        </a:rPr>
                        <a:t>6,327.2 (6,387.6)</a:t>
                      </a:r>
                      <a:endParaRPr lang="ko-KR" altLang="en-US" sz="16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921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7965F2-BD88-301C-A781-47B5C786914D}"/>
              </a:ext>
            </a:extLst>
          </p:cNvPr>
          <p:cNvSpPr txBox="1"/>
          <p:nvPr/>
        </p:nvSpPr>
        <p:spPr>
          <a:xfrm>
            <a:off x="6270089" y="2115118"/>
            <a:ext cx="5318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13294B"/>
                </a:solidFill>
              </a:rPr>
              <a:t>Mean and standard deviation of absolute position error (APE, m) across 15 sequences</a:t>
            </a:r>
            <a:endParaRPr lang="ko-KR" altLang="en-US" sz="1600" dirty="0">
              <a:solidFill>
                <a:srgbClr val="13294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C7F023-D8A8-6332-F48B-5D1B289C698E}"/>
                  </a:ext>
                </a:extLst>
              </p:cNvPr>
              <p:cNvSpPr txBox="1"/>
              <p:nvPr/>
            </p:nvSpPr>
            <p:spPr>
              <a:xfrm>
                <a:off x="5255394" y="1631556"/>
                <a:ext cx="100456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600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1" spc="-15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acc>
                  </m:oMath>
                </a14:m>
                <a:r>
                  <a:rPr lang="ko-KR" altLang="en-US" sz="1600" spc="-60" dirty="0">
                    <a:solidFill>
                      <a:srgbClr val="FF552E"/>
                    </a:solidFill>
                  </a:rPr>
                  <a:t> </a:t>
                </a:r>
                <a:r>
                  <a:rPr lang="en-US" altLang="ko-KR" sz="1600" spc="-60" dirty="0">
                    <a:solidFill>
                      <a:srgbClr val="FF552E"/>
                    </a:solidFill>
                  </a:rPr>
                  <a:t>matters</a:t>
                </a:r>
                <a:endParaRPr lang="ko-KR" altLang="en-US" sz="1600" spc="-60" dirty="0">
                  <a:solidFill>
                    <a:srgbClr val="FF552E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C7F023-D8A8-6332-F48B-5D1B289C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394" y="1631556"/>
                <a:ext cx="1004568" cy="338554"/>
              </a:xfrm>
              <a:prstGeom prst="rect">
                <a:avLst/>
              </a:prstGeom>
              <a:blipFill>
                <a:blip r:embed="rId3"/>
                <a:stretch>
                  <a:fillRect t="-5455" r="-1212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80CF36-05C3-D466-6434-05548D9B94DC}"/>
                  </a:ext>
                </a:extLst>
              </p:cNvPr>
              <p:cNvSpPr txBox="1"/>
              <p:nvPr/>
            </p:nvSpPr>
            <p:spPr>
              <a:xfrm>
                <a:off x="10562442" y="1631556"/>
                <a:ext cx="14489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600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1" spc="-15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acc>
                  </m:oMath>
                </a14:m>
                <a:r>
                  <a:rPr lang="en-US" altLang="ko-KR" sz="1600" spc="-60" dirty="0">
                    <a:solidFill>
                      <a:srgbClr val="FF552E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600" i="1" spc="-15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1600" b="1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sz="1600" spc="-60" dirty="0">
                    <a:solidFill>
                      <a:srgbClr val="FF552E"/>
                    </a:solidFill>
                  </a:rPr>
                  <a:t> </a:t>
                </a:r>
                <a:r>
                  <a:rPr lang="en-US" altLang="ko-KR" sz="1600" spc="-60" dirty="0">
                    <a:solidFill>
                      <a:srgbClr val="FF552E"/>
                    </a:solidFill>
                  </a:rPr>
                  <a:t>matter</a:t>
                </a:r>
                <a:endParaRPr lang="ko-KR" altLang="en-US" sz="1600" spc="-60" dirty="0">
                  <a:solidFill>
                    <a:srgbClr val="FF552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80CF36-05C3-D466-6434-05548D9B9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442" y="1631556"/>
                <a:ext cx="1448935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8615911-1D26-D7E3-590A-1B5D008F0EBD}"/>
              </a:ext>
            </a:extLst>
          </p:cNvPr>
          <p:cNvCxnSpPr>
            <a:cxnSpLocks/>
          </p:cNvCxnSpPr>
          <p:nvPr/>
        </p:nvCxnSpPr>
        <p:spPr>
          <a:xfrm flipH="1">
            <a:off x="5042434" y="1891507"/>
            <a:ext cx="212960" cy="197512"/>
          </a:xfrm>
          <a:prstGeom prst="straightConnector1">
            <a:avLst/>
          </a:prstGeom>
          <a:ln w="28575">
            <a:solidFill>
              <a:srgbClr val="FF5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6A2267-61A9-8998-F72B-AC28B63595D7}"/>
              </a:ext>
            </a:extLst>
          </p:cNvPr>
          <p:cNvCxnSpPr>
            <a:cxnSpLocks/>
          </p:cNvCxnSpPr>
          <p:nvPr/>
        </p:nvCxnSpPr>
        <p:spPr>
          <a:xfrm flipH="1">
            <a:off x="10389602" y="1942366"/>
            <a:ext cx="212960" cy="197512"/>
          </a:xfrm>
          <a:prstGeom prst="straightConnector1">
            <a:avLst/>
          </a:prstGeom>
          <a:ln w="28575">
            <a:solidFill>
              <a:srgbClr val="FF5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DAFD3ED7-2F31-FAF0-DC92-047D56EB66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8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AD8FB280-8F0B-73F7-2EC5-55714951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45E712C2-983D-F1D4-78BF-DC5FEDC82931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703FC9C1-4CC7-AACB-3DC7-309FFF0D01BC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3733D46A-152D-5ABE-9B89-11DA0891B68A}"/>
              </a:ext>
            </a:extLst>
          </p:cNvPr>
          <p:cNvSpPr txBox="1"/>
          <p:nvPr/>
        </p:nvSpPr>
        <p:spPr>
          <a:xfrm>
            <a:off x="376810" y="19787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we are at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7;g2c81d615d62_0_220">
            <a:extLst>
              <a:ext uri="{FF2B5EF4-FFF2-40B4-BE49-F238E27FC236}">
                <a16:creationId xmlns:a16="http://schemas.microsoft.com/office/drawing/2014/main" id="{534F159F-20B6-9AF4-5DEC-D9ED196C8935}"/>
              </a:ext>
            </a:extLst>
          </p:cNvPr>
          <p:cNvSpPr/>
          <p:nvPr/>
        </p:nvSpPr>
        <p:spPr>
          <a:xfrm>
            <a:off x="647700" y="1280649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Calibration of IMUs</a:t>
            </a:r>
          </a:p>
        </p:txBody>
      </p:sp>
      <p:sp>
        <p:nvSpPr>
          <p:cNvPr id="20" name="Google Shape;117;g2c81d615d62_0_220">
            <a:extLst>
              <a:ext uri="{FF2B5EF4-FFF2-40B4-BE49-F238E27FC236}">
                <a16:creationId xmlns:a16="http://schemas.microsoft.com/office/drawing/2014/main" id="{586542EB-E3FB-74C7-207D-2ADC9C07AEF7}"/>
              </a:ext>
            </a:extLst>
          </p:cNvPr>
          <p:cNvSpPr/>
          <p:nvPr/>
        </p:nvSpPr>
        <p:spPr>
          <a:xfrm>
            <a:off x="645247" y="3413310"/>
            <a:ext cx="5394960" cy="32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Learning-based IMU bias estimation</a:t>
            </a:r>
          </a:p>
        </p:txBody>
      </p:sp>
      <p:sp>
        <p:nvSpPr>
          <p:cNvPr id="21" name="Google Shape;117;g2c81d615d62_0_220">
            <a:extLst>
              <a:ext uri="{FF2B5EF4-FFF2-40B4-BE49-F238E27FC236}">
                <a16:creationId xmlns:a16="http://schemas.microsoft.com/office/drawing/2014/main" id="{018B6EB0-A249-DD21-2539-7CCFF682940C}"/>
              </a:ext>
            </a:extLst>
          </p:cNvPr>
          <p:cNvSpPr/>
          <p:nvPr/>
        </p:nvSpPr>
        <p:spPr>
          <a:xfrm>
            <a:off x="645247" y="4033399"/>
            <a:ext cx="5394960" cy="32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spc="-4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Mutiple</a:t>
            </a:r>
            <a:r>
              <a:rPr lang="en-US" altLang="ko-KR" sz="1800" b="1" spc="-4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-IMU experiments for wheel-IMU odometry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C11452F-A70E-754C-2FE0-0C85875DED22}"/>
              </a:ext>
            </a:extLst>
          </p:cNvPr>
          <p:cNvGrpSpPr/>
          <p:nvPr/>
        </p:nvGrpSpPr>
        <p:grpSpPr>
          <a:xfrm>
            <a:off x="6743275" y="3491714"/>
            <a:ext cx="4960332" cy="561659"/>
            <a:chOff x="6743275" y="2994836"/>
            <a:chExt cx="4960332" cy="561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2B47461-7D14-EE69-928A-BEBD9C01CB78}"/>
                    </a:ext>
                  </a:extLst>
                </p:cNvPr>
                <p:cNvSpPr txBox="1"/>
                <p:nvPr/>
              </p:nvSpPr>
              <p:spPr>
                <a:xfrm>
                  <a:off x="6743275" y="3276354"/>
                  <a:ext cx="4960332" cy="2801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600" b="0" spc="-120" dirty="0">
                      <a:solidFill>
                        <a:srgbClr val="13294B"/>
                      </a:solidFill>
                    </a:rPr>
                    <a:t>Accelerometer measurement: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en-US" altLang="ko-KR" sz="1600" b="0" i="1" spc="-1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ko-KR" sz="1600" b="0" i="1" spc="-1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p>
                                <m:e>
                                  <m:r>
                                    <a:rPr lang="en-US" altLang="ko-KR" sz="1600" b="1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𝑊𝐼</m:t>
                              </m:r>
                            </m:sub>
                          </m:s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Pre>
                            <m:sPrePr>
                              <m:ctrlP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en-US" altLang="ko-KR" sz="16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sPre>
                        </m:e>
                      </m:d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endParaRPr lang="ko-KR" altLang="en-US" sz="1600" spc="-150" dirty="0">
                    <a:solidFill>
                      <a:srgbClr val="13294B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2B47461-7D14-EE69-928A-BEBD9C01C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275" y="3276354"/>
                  <a:ext cx="4960332" cy="280141"/>
                </a:xfrm>
                <a:prstGeom prst="rect">
                  <a:avLst/>
                </a:prstGeom>
                <a:blipFill>
                  <a:blip r:embed="rId3"/>
                  <a:stretch>
                    <a:fillRect l="-2457" t="-1739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1C2BE94-4F11-D593-86BD-D88662F895F7}"/>
                    </a:ext>
                  </a:extLst>
                </p:cNvPr>
                <p:cNvSpPr txBox="1"/>
                <p:nvPr/>
              </p:nvSpPr>
              <p:spPr>
                <a:xfrm>
                  <a:off x="6879641" y="2994836"/>
                  <a:ext cx="4280980" cy="271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600" spc="-80" dirty="0">
                      <a:solidFill>
                        <a:srgbClr val="13294B"/>
                      </a:solidFill>
                    </a:rPr>
                    <a:t>Gyroscope measurement</a:t>
                  </a:r>
                  <a:r>
                    <a:rPr lang="en-US" altLang="ko-KR" sz="1600" spc="-150" dirty="0">
                      <a:solidFill>
                        <a:srgbClr val="13294B"/>
                      </a:solidFill>
                    </a:rPr>
                    <a:t>: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acc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en-US" altLang="ko-KR" sz="16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sPre>
                        </m:e>
                        <m:sub>
                          <m:r>
                            <a:rPr lang="en-US" altLang="ko-KR" sz="16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𝑊𝐼</m:t>
                          </m:r>
                        </m:sub>
                      </m:sSub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</m:oMath>
                  </a14:m>
                  <a:endParaRPr lang="ko-KR" altLang="en-US" sz="1600" spc="-150" dirty="0">
                    <a:solidFill>
                      <a:srgbClr val="13294B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1C2BE94-4F11-D593-86BD-D88662F89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641" y="2994836"/>
                  <a:ext cx="4280980" cy="271485"/>
                </a:xfrm>
                <a:prstGeom prst="rect">
                  <a:avLst/>
                </a:prstGeom>
                <a:blipFill>
                  <a:blip r:embed="rId4"/>
                  <a:stretch>
                    <a:fillRect l="-2991" t="-18182" b="-43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5004FD9-67B2-AF24-1071-805011EEA8A3}"/>
                </a:ext>
              </a:extLst>
            </p:cNvPr>
            <p:cNvSpPr/>
            <p:nvPr/>
          </p:nvSpPr>
          <p:spPr>
            <a:xfrm rot="17911240">
              <a:off x="10680914" y="2880484"/>
              <a:ext cx="228477" cy="821601"/>
            </a:xfrm>
            <a:prstGeom prst="round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Google Shape;115;g2c81d615d62_0_220">
            <a:extLst>
              <a:ext uri="{FF2B5EF4-FFF2-40B4-BE49-F238E27FC236}">
                <a16:creationId xmlns:a16="http://schemas.microsoft.com/office/drawing/2014/main" id="{E4B6716D-E547-CA17-AA4E-C5A9B8ACACF6}"/>
              </a:ext>
            </a:extLst>
          </p:cNvPr>
          <p:cNvSpPr/>
          <p:nvPr/>
        </p:nvSpPr>
        <p:spPr>
          <a:xfrm>
            <a:off x="376807" y="2089500"/>
            <a:ext cx="11326800" cy="98629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17;g2c81d615d62_0_220">
            <a:extLst>
              <a:ext uri="{FF2B5EF4-FFF2-40B4-BE49-F238E27FC236}">
                <a16:creationId xmlns:a16="http://schemas.microsoft.com/office/drawing/2014/main" id="{A999E688-0739-126A-E182-2F2F70B46301}"/>
              </a:ext>
            </a:extLst>
          </p:cNvPr>
          <p:cNvSpPr/>
          <p:nvPr/>
        </p:nvSpPr>
        <p:spPr>
          <a:xfrm>
            <a:off x="647700" y="1907942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fr-FR" altLang="ko-KR" sz="1800" b="1" dirty="0">
                <a:solidFill>
                  <a:srgbClr val="13294B"/>
                </a:solidFill>
              </a:rPr>
              <a:t>Multi-IMU fusion for noise &amp; drift reduction</a:t>
            </a:r>
            <a:endParaRPr lang="en-US" altLang="ko-KR" sz="1800" b="1" dirty="0">
              <a:solidFill>
                <a:srgbClr val="13294B"/>
              </a:solidFill>
            </a:endParaRPr>
          </a:p>
        </p:txBody>
      </p:sp>
      <p:sp>
        <p:nvSpPr>
          <p:cNvPr id="49" name="Google Shape;116;g2c81d615d62_0_220">
            <a:extLst>
              <a:ext uri="{FF2B5EF4-FFF2-40B4-BE49-F238E27FC236}">
                <a16:creationId xmlns:a16="http://schemas.microsoft.com/office/drawing/2014/main" id="{134E181F-EC80-A293-00B4-F89219AC6D41}"/>
              </a:ext>
            </a:extLst>
          </p:cNvPr>
          <p:cNvSpPr txBox="1">
            <a:spLocks/>
          </p:cNvSpPr>
          <p:nvPr/>
        </p:nvSpPr>
        <p:spPr>
          <a:xfrm>
            <a:off x="376807" y="2220256"/>
            <a:ext cx="11326800" cy="80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Generating a virtual IMU from TDK and Ouster IMU measurements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Allan variance analysis of the virtual IMU: Does fusion always improve noise and random walk characteristics?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Experiment: Pure IMU odometry using TDK, Ouster, and virtual IMUs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10C9CB-81A0-869C-CD9B-70385CE62AFB}"/>
              </a:ext>
            </a:extLst>
          </p:cNvPr>
          <p:cNvSpPr/>
          <p:nvPr/>
        </p:nvSpPr>
        <p:spPr>
          <a:xfrm rot="18148945">
            <a:off x="11185478" y="3382665"/>
            <a:ext cx="228477" cy="821601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8A77C21-B5FF-BED4-7B18-6E7E11A644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16B2D402-0F50-C384-0266-A4F23F35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FCE0977F-A8C9-4B7E-B063-BF1A685A5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The measurement of a virtual IMU is generated by combining data from the TDK and Ouster IMUs</a:t>
            </a: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E28F0D35-C44D-1F1D-1EB0-C45D68BE597C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304BA8E2-9E7F-F30B-7FEB-E062D2C3556E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1CE5A822-8E3C-7A9F-77E6-FE26218ADAFF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Generating a virtual IMU from TDK and Ouster IMU measurements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0BF65-CE64-FF09-53EF-0381E9C1A90F}"/>
              </a:ext>
            </a:extLst>
          </p:cNvPr>
          <p:cNvSpPr txBox="1"/>
          <p:nvPr/>
        </p:nvSpPr>
        <p:spPr>
          <a:xfrm>
            <a:off x="157908" y="6184926"/>
            <a:ext cx="11912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spc="-50" dirty="0">
                <a:solidFill>
                  <a:srgbClr val="13294B"/>
                </a:solidFill>
              </a:rPr>
              <a:t>[6] Zhang, Xu, Chen, and Li. “A Lightweight and Accurate Localization Algorithm Using Multiple Inertial Measurement Units.” </a:t>
            </a:r>
            <a:r>
              <a:rPr lang="en-US" altLang="ko-KR" sz="1000" i="1" spc="-50" dirty="0">
                <a:solidFill>
                  <a:srgbClr val="13294B"/>
                </a:solidFill>
              </a:rPr>
              <a:t>IEEE Robotics and Automation Letters</a:t>
            </a:r>
            <a:r>
              <a:rPr lang="en-US" altLang="ko-KR" sz="1000" spc="-50" dirty="0">
                <a:solidFill>
                  <a:srgbClr val="13294B"/>
                </a:solidFill>
              </a:rPr>
              <a:t>, 2020.</a:t>
            </a:r>
            <a:endParaRPr lang="en-US" altLang="ko-KR" sz="1000" spc="-50" dirty="0">
              <a:solidFill>
                <a:srgbClr val="FF552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6B20E7-C098-A9F4-A4B2-E8E4F06070EB}"/>
                  </a:ext>
                </a:extLst>
              </p:cNvPr>
              <p:cNvSpPr txBox="1"/>
              <p:nvPr/>
            </p:nvSpPr>
            <p:spPr>
              <a:xfrm>
                <a:off x="6246565" y="2240860"/>
                <a:ext cx="5435768" cy="2707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1600" b="0" spc="-50" dirty="0">
                    <a:solidFill>
                      <a:srgbClr val="13294B"/>
                    </a:solidFill>
                    <a:latin typeface="+mn-lt"/>
                  </a:rPr>
                  <a:t>Set an arbitrary frame </a:t>
                </a:r>
                <a14:m>
                  <m:oMath xmlns:m="http://schemas.openxmlformats.org/officeDocument/2006/math">
                    <m:r>
                      <a:rPr lang="en-US" altLang="ko-KR" sz="1600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ko-KR" sz="1600" spc="-50" dirty="0">
                  <a:solidFill>
                    <a:srgbClr val="13294B"/>
                  </a:solidFill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ko-KR" sz="1600" b="0" i="1" spc="-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sz="16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sz="16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1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b="0" i="1" spc="-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b="0" spc="-50" dirty="0">
                    <a:solidFill>
                      <a:srgbClr val="13294B"/>
                    </a:solidFill>
                    <a:latin typeface="+mn-lt"/>
                  </a:rPr>
                  <a:t>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pc="-5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1600" b="1" i="1" spc="-5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ko-KR" sz="1600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pc="-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 spc="-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1600" i="1" spc="-5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 i="1" spc="-50" smtClean="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1600" i="1" spc="-5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b="1" i="1" spc="-50" smtClean="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ko-KR" sz="1600" b="1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1600" i="1" spc="-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b="1" i="1" spc="-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altLang="ko-KR" sz="1600" b="0" spc="-50" dirty="0">
                    <a:solidFill>
                      <a:srgbClr val="13294B"/>
                    </a:solidFill>
                    <a:latin typeface="+mn-lt"/>
                  </a:rPr>
                </a:br>
                <a:r>
                  <a:rPr lang="en-US" altLang="ko-KR" sz="1600" b="0" spc="-50" dirty="0">
                    <a:solidFill>
                      <a:srgbClr val="13294B"/>
                    </a:solidFill>
                    <a:latin typeface="+mn-lt"/>
                  </a:rPr>
                  <a:t>(</a:t>
                </a:r>
                <a:r>
                  <a:rPr lang="en-US" altLang="ko-KR" sz="1200" b="0" spc="-50" dirty="0">
                    <a:solidFill>
                      <a:srgbClr val="13294B"/>
                    </a:solidFill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sz="1200" b="1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sz="1200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2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200" b="0" spc="-50" dirty="0">
                    <a:solidFill>
                      <a:srgbClr val="13294B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1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ko-KR" sz="1200" b="1" i="1" spc="-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200" b="1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1200" b="1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1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en-US" altLang="ko-KR" sz="12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200" b="1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1200" b="1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2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altLang="ko-KR" sz="1200" b="1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altLang="ko-KR" sz="12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200" b="0" spc="-50" dirty="0">
                    <a:solidFill>
                      <a:srgbClr val="13294B"/>
                    </a:solidFill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1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1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altLang="ko-KR" sz="12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sz="12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2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ko-KR" sz="1200" i="1" spc="-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Pre>
                                    <m:sPrePr>
                                      <m:ctrlPr>
                                        <a:rPr lang="en-US" altLang="ko-KR" sz="1200" i="1" spc="-50" dirty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US" altLang="ko-KR" sz="12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200" i="1" spc="-5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b="1" i="1" spc="-5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 spc="-5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</m:sPre>
                                </m:e>
                              </m:d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Pre>
                                    <m:sPrePr>
                                      <m:ctrlPr>
                                        <a:rPr lang="en-US" altLang="ko-KR" sz="1200" i="1" spc="-50" dirty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en-US" altLang="ko-KR" sz="12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200" i="1" spc="-5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b="1" i="1" spc="-5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b="0" i="1" spc="-50" smtClean="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sPre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200" b="0" spc="-50" dirty="0">
                    <a:solidFill>
                      <a:srgbClr val="13294B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200" b="1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altLang="ko-KR" sz="1200" b="1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1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altLang="ko-KR" sz="1200" b="1" i="1" spc="-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2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ko-KR" sz="1200" b="0" i="1" spc="-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altLang="ko-KR" sz="12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0" i="1" spc="-50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0" i="1" spc="-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Pre>
                                <m:sPrePr>
                                  <m:ctrlPr>
                                    <a:rPr lang="en-US" altLang="ko-KR" sz="1200" i="1" spc="-50" dirty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altLang="ko-KR" sz="12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1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ko-KR" sz="1200" b="0" i="1" spc="-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altLang="ko-KR" sz="12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b="0" i="1" spc="-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Pre>
                                <m:sPrePr>
                                  <m:ctrlPr>
                                    <a:rPr lang="en-US" altLang="ko-KR" sz="1200" i="1" spc="-50" dirty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ko-KR" sz="1200" i="1" spc="-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200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pc="-5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pc="-50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200" b="0" spc="-50" dirty="0">
                    <a:solidFill>
                      <a:srgbClr val="13294B"/>
                    </a:solidFill>
                    <a:latin typeface="+mn-lt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1200" spc="-50" dirty="0">
                  <a:solidFill>
                    <a:srgbClr val="13294B"/>
                  </a:solidFill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1200" b="0" spc="-50" dirty="0">
                  <a:solidFill>
                    <a:srgbClr val="13294B"/>
                  </a:solidFill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ko-KR" sz="1600" b="0" i="1" spc="-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ko-KR" sz="1600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ko-KR" sz="1600" b="0" i="0" spc="-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ko-KR" sz="1600" b="0" i="1" spc="-5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ko-KR" sz="1600" b="0" i="1" spc="-5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ko-KR" sz="1600" b="0" i="1" spc="-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600" b="0" spc="-50" dirty="0">
                    <a:solidFill>
                      <a:srgbClr val="13294B"/>
                    </a:solidFill>
                    <a:latin typeface="+mn-lt"/>
                  </a:rPr>
                  <a:t>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ko-KR" sz="1600" b="0" i="1" spc="-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ko-KR" sz="1600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ko-KR" sz="1600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ko-KR" sz="1600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ko-KR" sz="1600" b="0" i="1" spc="-5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ko-KR" sz="1600" b="0" i="1" spc="-5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i="1" spc="-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altLang="ko-KR" sz="1600" i="1" spc="-5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altLang="ko-KR" sz="1600" i="1" spc="-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sz="1600" spc="-50" dirty="0">
                  <a:solidFill>
                    <a:srgbClr val="13294B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6B20E7-C098-A9F4-A4B2-E8E4F0607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565" y="2240860"/>
                <a:ext cx="5435768" cy="2707151"/>
              </a:xfrm>
              <a:prstGeom prst="rect">
                <a:avLst/>
              </a:prstGeom>
              <a:blipFill>
                <a:blip r:embed="rId3"/>
                <a:stretch>
                  <a:fillRect l="-449" t="-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960ED1-C574-4DB9-67C4-70705364E1B6}"/>
                  </a:ext>
                </a:extLst>
              </p:cNvPr>
              <p:cNvSpPr txBox="1"/>
              <p:nvPr/>
            </p:nvSpPr>
            <p:spPr>
              <a:xfrm>
                <a:off x="2723783" y="-435639"/>
                <a:ext cx="6494442" cy="331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0" dirty="0">
                    <a:solidFill>
                      <a:srgbClr val="13294B"/>
                    </a:solidFill>
                    <a:latin typeface="+mn-lt"/>
                  </a:rPr>
                  <a:t>where</a:t>
                </a:r>
                <a:r>
                  <a:rPr lang="en-US" altLang="ko-KR" sz="1400" dirty="0">
                    <a:solidFill>
                      <a:srgbClr val="13294B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altLang="ko-KR" sz="1400" b="0" i="1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altLang="ko-KR" sz="1400" b="0" i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altLang="ko-KR" sz="1400" dirty="0">
                    <a:solidFill>
                      <a:srgbClr val="13294B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sz="140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ko-KR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sPre>
                    <m:r>
                      <a:rPr lang="en-US" altLang="ko-KR" sz="1400" b="0" i="1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960ED1-C574-4DB9-67C4-70705364E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783" y="-435639"/>
                <a:ext cx="6494442" cy="331053"/>
              </a:xfrm>
              <a:prstGeom prst="rect">
                <a:avLst/>
              </a:prstGeom>
              <a:blipFill>
                <a:blip r:embed="rId4"/>
                <a:stretch>
                  <a:fillRect l="-28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F42A1C5-DB03-9D2F-46B9-5A2E75933767}"/>
              </a:ext>
            </a:extLst>
          </p:cNvPr>
          <p:cNvSpPr txBox="1"/>
          <p:nvPr/>
        </p:nvSpPr>
        <p:spPr>
          <a:xfrm>
            <a:off x="6114361" y="5031988"/>
            <a:ext cx="59593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" dirty="0">
                <a:solidFill>
                  <a:srgbClr val="13294B"/>
                </a:solidFill>
              </a:rPr>
              <a:t>Caveat 1: If two identical IMUs are combined, the noise is reduced by √2</a:t>
            </a:r>
            <a:br>
              <a:rPr lang="en-US" altLang="ko-KR" spc="-30" dirty="0">
                <a:solidFill>
                  <a:srgbClr val="13294B"/>
                </a:solidFill>
              </a:rPr>
            </a:br>
            <a:r>
              <a:rPr lang="en-US" altLang="ko-KR" spc="-30" dirty="0">
                <a:solidFill>
                  <a:srgbClr val="13294B"/>
                </a:solidFill>
              </a:rPr>
              <a:t>Caveat 2: If two IMUs are of the same grade (i.e., difference &lt; √3), the noise </a:t>
            </a:r>
            <a:br>
              <a:rPr lang="en-US" altLang="ko-KR" spc="-30" dirty="0">
                <a:solidFill>
                  <a:srgbClr val="13294B"/>
                </a:solidFill>
              </a:rPr>
            </a:br>
            <a:r>
              <a:rPr lang="en-US" altLang="ko-KR" spc="-30" dirty="0">
                <a:solidFill>
                  <a:srgbClr val="13294B"/>
                </a:solidFill>
              </a:rPr>
              <a:t>is reduced compared to using a single IMU alone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EE14D4-54C1-B884-84E1-894AF4C8FC62}"/>
                  </a:ext>
                </a:extLst>
              </p:cNvPr>
              <p:cNvSpPr txBox="1"/>
              <p:nvPr/>
            </p:nvSpPr>
            <p:spPr>
              <a:xfrm>
                <a:off x="7847947" y="1635723"/>
                <a:ext cx="40172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spc="-50" dirty="0">
                    <a:solidFill>
                      <a:srgbClr val="13294B"/>
                    </a:solidFill>
                    <a:latin typeface="+mn-lt"/>
                  </a:rPr>
                  <a:t>In what follows, let it be identical to the TDK frame </a:t>
                </a:r>
                <a14:m>
                  <m:oMath xmlns:m="http://schemas.openxmlformats.org/officeDocument/2006/math">
                    <m:r>
                      <a:rPr lang="en-US" altLang="ko-KR" sz="1400" b="0" i="1" spc="-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EE14D4-54C1-B884-84E1-894AF4C8F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947" y="1635723"/>
                <a:ext cx="4017220" cy="307777"/>
              </a:xfrm>
              <a:prstGeom prst="rect">
                <a:avLst/>
              </a:prstGeom>
              <a:blipFill>
                <a:blip r:embed="rId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FDE26E-21B9-3B07-3907-9019A431DD8B}"/>
              </a:ext>
            </a:extLst>
          </p:cNvPr>
          <p:cNvCxnSpPr>
            <a:cxnSpLocks/>
          </p:cNvCxnSpPr>
          <p:nvPr/>
        </p:nvCxnSpPr>
        <p:spPr>
          <a:xfrm flipH="1">
            <a:off x="8593157" y="1943500"/>
            <a:ext cx="132550" cy="338178"/>
          </a:xfrm>
          <a:prstGeom prst="straightConnector1">
            <a:avLst/>
          </a:prstGeom>
          <a:ln w="12700">
            <a:solidFill>
              <a:srgbClr val="1329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E56D91-C564-DA03-E30B-31CEDD28834F}"/>
              </a:ext>
            </a:extLst>
          </p:cNvPr>
          <p:cNvGrpSpPr/>
          <p:nvPr/>
        </p:nvGrpSpPr>
        <p:grpSpPr>
          <a:xfrm>
            <a:off x="113059" y="2363249"/>
            <a:ext cx="5512984" cy="3370666"/>
            <a:chOff x="113059" y="2363249"/>
            <a:chExt cx="5512984" cy="3370666"/>
          </a:xfrm>
        </p:grpSpPr>
        <p:pic>
          <p:nvPicPr>
            <p:cNvPr id="5" name="media/SFd27f981d38f364c9484cd823b0.png">
              <a:extLst>
                <a:ext uri="{FF2B5EF4-FFF2-40B4-BE49-F238E27FC236}">
                  <a16:creationId xmlns:a16="http://schemas.microsoft.com/office/drawing/2014/main" id="{5AD61403-0FCF-C2EE-00B3-71FFFAB4E18B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054229" y="2363249"/>
              <a:ext cx="4273719" cy="28467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9CC04D-72EC-9395-1CE8-08E46320A29C}"/>
                </a:ext>
              </a:extLst>
            </p:cNvPr>
            <p:cNvSpPr txBox="1"/>
            <p:nvPr/>
          </p:nvSpPr>
          <p:spPr>
            <a:xfrm>
              <a:off x="1336588" y="5272250"/>
              <a:ext cx="37089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spc="-50" dirty="0">
                  <a:solidFill>
                    <a:srgbClr val="13294B"/>
                  </a:solidFill>
                  <a:effectLst/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The coordinate frames of the Ouster IMU (left) and TDK IMU (right) on the drive unit. (Red: x, Green: y, Blue: z)</a:t>
              </a:r>
              <a:endParaRPr lang="ko-KR" altLang="en-US" sz="1200" spc="-50" dirty="0">
                <a:solidFill>
                  <a:srgbClr val="13294B"/>
                </a:solidFill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301A56-3863-1B1D-8885-0A93134EFEDB}"/>
                    </a:ext>
                  </a:extLst>
                </p:cNvPr>
                <p:cNvSpPr txBox="1"/>
                <p:nvPr/>
              </p:nvSpPr>
              <p:spPr>
                <a:xfrm>
                  <a:off x="4402514" y="2602325"/>
                  <a:ext cx="122352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0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20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00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301A56-3863-1B1D-8885-0A93134EF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514" y="2602325"/>
                  <a:ext cx="1223529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7576" r="-1393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3F2059-F316-46DB-CA60-34C1D02763D0}"/>
                    </a:ext>
                  </a:extLst>
                </p:cNvPr>
                <p:cNvSpPr txBox="1"/>
                <p:nvPr/>
              </p:nvSpPr>
              <p:spPr>
                <a:xfrm>
                  <a:off x="113059" y="3683926"/>
                  <a:ext cx="122352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0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0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20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00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3F2059-F316-46DB-CA60-34C1D0276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59" y="3683926"/>
                  <a:ext cx="1223529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6061" r="-14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6AA30A-7CF9-76A4-18C7-1F5CCBCE2F0A}"/>
                </a:ext>
              </a:extLst>
            </p:cNvPr>
            <p:cNvSpPr txBox="1"/>
            <p:nvPr/>
          </p:nvSpPr>
          <p:spPr>
            <a:xfrm>
              <a:off x="3805187" y="2374602"/>
              <a:ext cx="90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-50" dirty="0">
                  <a:solidFill>
                    <a:srgbClr val="FF552E"/>
                  </a:solidFill>
                  <a:effectLst/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TDK</a:t>
              </a:r>
              <a:endParaRPr lang="ko-KR" altLang="en-US" sz="2000" b="1" spc="-50" dirty="0">
                <a:solidFill>
                  <a:srgbClr val="FF552E"/>
                </a:solidFill>
                <a:latin typeface="+mn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0385C-792A-CDDF-53A6-CB6A0836CDDF}"/>
                </a:ext>
              </a:extLst>
            </p:cNvPr>
            <p:cNvSpPr txBox="1"/>
            <p:nvPr/>
          </p:nvSpPr>
          <p:spPr>
            <a:xfrm>
              <a:off x="509667" y="3283816"/>
              <a:ext cx="14559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-50" dirty="0">
                  <a:solidFill>
                    <a:srgbClr val="FF552E"/>
                  </a:solidFill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Ouster</a:t>
              </a:r>
              <a:endParaRPr lang="ko-KR" altLang="en-US" sz="2000" b="1" spc="-50" dirty="0">
                <a:solidFill>
                  <a:srgbClr val="FF552E"/>
                </a:solidFill>
                <a:latin typeface="+mn-lt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BE3AAF92-20E7-5191-128E-5D4B7B836D1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6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C3A85A07-F47E-E603-CD8D-AFCB08F4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D85DCCEC-844A-8EB6-C1A6-5C7E094F5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altLang="ko-KR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We assess the </a:t>
            </a:r>
            <a:r>
              <a:rPr lang="en-US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white noise and random walk characteristics of TDK, Ouster, and virtual IMUs</a:t>
            </a: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4B211923-4356-084B-6F6D-1F6931326B86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FBA54854-D0E9-66B8-E0BF-4555A90B6A87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58521E45-3AD2-961C-EC8C-301DD98196FA}"/>
              </a:ext>
            </a:extLst>
          </p:cNvPr>
          <p:cNvSpPr txBox="1"/>
          <p:nvPr/>
        </p:nvSpPr>
        <p:spPr>
          <a:xfrm>
            <a:off x="121186" y="11164"/>
            <a:ext cx="1181519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Allan variance analysis of the virtual IMU: Does fusion always improve noise and random walk characteristics?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D7A99-8E4F-0B64-19C5-AF95DE882B80}"/>
              </a:ext>
            </a:extLst>
          </p:cNvPr>
          <p:cNvSpPr txBox="1"/>
          <p:nvPr/>
        </p:nvSpPr>
        <p:spPr>
          <a:xfrm>
            <a:off x="1238593" y="5136163"/>
            <a:ext cx="96964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3294B"/>
                </a:solidFill>
              </a:rPr>
              <a:t>A virtual IMU may not necessarily outperform the TDK and Ouster IMUs in both white noise and random walk characteristics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9DF64B8-07B5-CFAB-0F2D-C75A000C6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664538"/>
              </p:ext>
            </p:extLst>
          </p:nvPr>
        </p:nvGraphicFramePr>
        <p:xfrm>
          <a:off x="1120231" y="2257193"/>
          <a:ext cx="9817099" cy="2744298"/>
        </p:xfrm>
        <a:graphic>
          <a:graphicData uri="http://schemas.openxmlformats.org/drawingml/2006/table">
            <a:tbl>
              <a:tblPr/>
              <a:tblGrid>
                <a:gridCol w="2867569">
                  <a:extLst>
                    <a:ext uri="{9D8B030D-6E8A-4147-A177-3AD203B41FA5}">
                      <a16:colId xmlns:a16="http://schemas.microsoft.com/office/drawing/2014/main" val="1825550316"/>
                    </a:ext>
                  </a:extLst>
                </a:gridCol>
                <a:gridCol w="2316510">
                  <a:extLst>
                    <a:ext uri="{9D8B030D-6E8A-4147-A177-3AD203B41FA5}">
                      <a16:colId xmlns:a16="http://schemas.microsoft.com/office/drawing/2014/main" val="3283156765"/>
                    </a:ext>
                  </a:extLst>
                </a:gridCol>
                <a:gridCol w="2316510">
                  <a:extLst>
                    <a:ext uri="{9D8B030D-6E8A-4147-A177-3AD203B41FA5}">
                      <a16:colId xmlns:a16="http://schemas.microsoft.com/office/drawing/2014/main" val="1531455260"/>
                    </a:ext>
                  </a:extLst>
                </a:gridCol>
                <a:gridCol w="2316510">
                  <a:extLst>
                    <a:ext uri="{9D8B030D-6E8A-4147-A177-3AD203B41FA5}">
                      <a16:colId xmlns:a16="http://schemas.microsoft.com/office/drawing/2014/main" val="1916637464"/>
                    </a:ext>
                  </a:extLst>
                </a:gridCol>
              </a:tblGrid>
              <a:tr h="319262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ko-KR" altLang="en-US" sz="1600" b="1" dirty="0">
                        <a:solidFill>
                          <a:srgbClr val="13294B"/>
                        </a:solidFill>
                        <a:effectLst/>
                        <a:latin typeface="+mn-lt"/>
                      </a:endParaRP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600" b="1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TDK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600" b="1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Ouster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600" b="1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Virtual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072649"/>
                  </a:ext>
                </a:extLst>
              </a:tr>
              <a:tr h="60625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White noise in g</a:t>
                      </a: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yroscope</a:t>
                      </a:r>
                      <a:b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(Unit: rad/s/√Hz)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9.22E-05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3.38E-04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1.84E-04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970767"/>
                  </a:ext>
                </a:extLst>
              </a:tr>
              <a:tr h="606259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White noise in a</a:t>
                      </a: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ccelerometer</a:t>
                      </a:r>
                      <a:b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(Unit: m/s²/√Hz)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1.59E-03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6.47E-03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2.01E-03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3214"/>
                  </a:ext>
                </a:extLst>
              </a:tr>
              <a:tr h="606259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Random walk in gyroscope</a:t>
                      </a:r>
                      <a:b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(Unit: rad/s·√Hz)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4.73E-06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2.04E-06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4.93E-07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238598"/>
                  </a:ext>
                </a:extLst>
              </a:tr>
              <a:tr h="606259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Random walk in a</a:t>
                      </a: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ccelerometer</a:t>
                      </a:r>
                      <a:b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(Unit: m/s²·√Hz)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0.00E+00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0.00E+00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solidFill>
                            <a:srgbClr val="13294B"/>
                          </a:solidFill>
                          <a:effectLst/>
                          <a:latin typeface="+mn-lt"/>
                        </a:rPr>
                        <a:t>0.00E+00</a:t>
                      </a:r>
                    </a:p>
                  </a:txBody>
                  <a:tcPr marL="17991" marR="17991" marT="11994" marB="1199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4014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6A0B71-A520-26F5-5B39-3C097FB2DDF1}"/>
              </a:ext>
            </a:extLst>
          </p:cNvPr>
          <p:cNvSpPr txBox="1"/>
          <p:nvPr/>
        </p:nvSpPr>
        <p:spPr>
          <a:xfrm>
            <a:off x="1145631" y="1652361"/>
            <a:ext cx="9696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13294B"/>
                </a:solidFill>
              </a:rPr>
              <a:t>Allan variance analysis of white noise and random walk characteristics </a:t>
            </a:r>
            <a:br>
              <a:rPr lang="en-US" altLang="ko-KR" sz="1600" dirty="0">
                <a:solidFill>
                  <a:srgbClr val="13294B"/>
                </a:solidFill>
              </a:rPr>
            </a:br>
            <a:r>
              <a:rPr lang="en-US" altLang="ko-KR" sz="1600" dirty="0">
                <a:solidFill>
                  <a:srgbClr val="13294B"/>
                </a:solidFill>
              </a:rPr>
              <a:t>for TDK, Ouster, and virtual IMUs on ab216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F4FF2-210D-3074-E7D4-FA61A397D946}"/>
              </a:ext>
            </a:extLst>
          </p:cNvPr>
          <p:cNvSpPr txBox="1"/>
          <p:nvPr/>
        </p:nvSpPr>
        <p:spPr>
          <a:xfrm>
            <a:off x="128226" y="5957510"/>
            <a:ext cx="8926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13294B"/>
                </a:solidFill>
              </a:rPr>
              <a:t>[8] Cho and Park, “A calibration technique for a redundant imu containing low-grade inertial sensors.” </a:t>
            </a:r>
            <a:r>
              <a:rPr lang="en-US" altLang="ko-KR" sz="1200" i="1" dirty="0">
                <a:solidFill>
                  <a:srgbClr val="13294B"/>
                </a:solidFill>
              </a:rPr>
              <a:t>ETRI journal</a:t>
            </a:r>
            <a:r>
              <a:rPr lang="en-US" altLang="ko-KR" sz="1200" dirty="0">
                <a:solidFill>
                  <a:srgbClr val="13294B"/>
                </a:solidFill>
              </a:rPr>
              <a:t>, 2005. </a:t>
            </a:r>
          </a:p>
          <a:p>
            <a:r>
              <a:rPr lang="en-US" altLang="ko-KR" sz="1200" dirty="0">
                <a:solidFill>
                  <a:srgbClr val="13294B"/>
                </a:solidFill>
              </a:rPr>
              <a:t>Code available [</a:t>
            </a:r>
            <a:r>
              <a:rPr lang="en-US" altLang="ko-KR" sz="1200" dirty="0" err="1">
                <a:solidFill>
                  <a:srgbClr val="FF552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GluonImuNavTools</a:t>
            </a:r>
            <a:r>
              <a:rPr lang="en-US" altLang="ko-KR" sz="1200" dirty="0">
                <a:solidFill>
                  <a:srgbClr val="13294B"/>
                </a:solidFill>
              </a:rPr>
              <a:t>] [</a:t>
            </a:r>
            <a:r>
              <a:rPr lang="en-US" altLang="ko-KR" sz="1200" dirty="0">
                <a:solidFill>
                  <a:srgbClr val="FF552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</a:t>
            </a:r>
            <a:r>
              <a:rPr lang="en-US" altLang="ko-KR" sz="1200" dirty="0">
                <a:solidFill>
                  <a:srgbClr val="13294B"/>
                </a:solidFill>
              </a:rPr>
              <a:t>]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32B6E1F6-11BB-9EB5-3D40-CC384FFADAE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FADF9978-5CFB-77A8-FEE5-FCC429A6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CDC9ACAF-45E2-D81D-AA2C-CF53B0029B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altLang="ko-KR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Pure IMU odometry was performed on the TDK, Ouster, and virtual IMUs on ab216</a:t>
            </a: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D28AC3A3-E9C1-E1EC-56BC-5279F4859C72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E42162F5-91CB-AD7C-3EE1-71BDD0858FD4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934E5DBC-1786-35AE-E2E9-FBD91B77CE38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chemeClr val="lt1"/>
                </a:solidFill>
              </a:rPr>
              <a:t>Experiment: Pure IMU odometry using TDK, Ouster, and virtual IMUs</a:t>
            </a: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DF62-9A18-E3DF-59E8-E31A41313DDC}"/>
              </a:ext>
            </a:extLst>
          </p:cNvPr>
          <p:cNvSpPr txBox="1"/>
          <p:nvPr/>
        </p:nvSpPr>
        <p:spPr>
          <a:xfrm>
            <a:off x="727042" y="4442773"/>
            <a:ext cx="107379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3294B"/>
                </a:solidFill>
              </a:rPr>
              <a:t>The largest error in the TDK IMU is likely due to its higher random walk compared to the Ouster or virtual IMUs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3294B"/>
                </a:solidFill>
              </a:rPr>
              <a:t>The impact of introducing virtual IMU for wheel-IMU odometry on drive units will be discussed later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A45AEB-1F95-0837-3732-D91B8DCAF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417844"/>
              </p:ext>
            </p:extLst>
          </p:nvPr>
        </p:nvGraphicFramePr>
        <p:xfrm>
          <a:off x="603181" y="2712783"/>
          <a:ext cx="5318730" cy="70612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1772910">
                  <a:extLst>
                    <a:ext uri="{9D8B030D-6E8A-4147-A177-3AD203B41FA5}">
                      <a16:colId xmlns:a16="http://schemas.microsoft.com/office/drawing/2014/main" val="3426276101"/>
                    </a:ext>
                  </a:extLst>
                </a:gridCol>
                <a:gridCol w="1772910">
                  <a:extLst>
                    <a:ext uri="{9D8B030D-6E8A-4147-A177-3AD203B41FA5}">
                      <a16:colId xmlns:a16="http://schemas.microsoft.com/office/drawing/2014/main" val="331099368"/>
                    </a:ext>
                  </a:extLst>
                </a:gridCol>
                <a:gridCol w="1772910">
                  <a:extLst>
                    <a:ext uri="{9D8B030D-6E8A-4147-A177-3AD203B41FA5}">
                      <a16:colId xmlns:a16="http://schemas.microsoft.com/office/drawing/2014/main" val="1838912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TDK</a:t>
                      </a:r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Ouster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Virtual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7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dirty="0">
                          <a:solidFill>
                            <a:srgbClr val="13294B"/>
                          </a:solidFill>
                          <a:effectLst/>
                        </a:rPr>
                        <a:t>11.1 (7.3)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dirty="0">
                          <a:solidFill>
                            <a:srgbClr val="13294B"/>
                          </a:solidFill>
                          <a:effectLst/>
                        </a:rPr>
                        <a:t>4.9 (3.1)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dirty="0">
                          <a:solidFill>
                            <a:srgbClr val="13294B"/>
                          </a:solidFill>
                          <a:effectLst/>
                        </a:rPr>
                        <a:t>7.2 (4.9)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6660001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FB3719C-6011-D9C3-9FBF-BF0A8263C9D1}"/>
              </a:ext>
            </a:extLst>
          </p:cNvPr>
          <p:cNvSpPr txBox="1"/>
          <p:nvPr/>
        </p:nvSpPr>
        <p:spPr>
          <a:xfrm>
            <a:off x="997487" y="3428955"/>
            <a:ext cx="10591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80" dirty="0">
                <a:solidFill>
                  <a:srgbClr val="13294B"/>
                </a:solidFill>
              </a:rPr>
              <a:t>* Aggregated results from 15 sequences across four sessions, with durations of 4-10 min, trajectory lengths of 230-1050 m, and rotations of 1100-3000°</a:t>
            </a:r>
            <a:endParaRPr lang="en-US" altLang="ko-KR" sz="1400" spc="-80" dirty="0">
              <a:solidFill>
                <a:srgbClr val="13294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154B1-C018-AD15-7B12-360BABCE139B}"/>
              </a:ext>
            </a:extLst>
          </p:cNvPr>
          <p:cNvSpPr txBox="1"/>
          <p:nvPr/>
        </p:nvSpPr>
        <p:spPr>
          <a:xfrm>
            <a:off x="603183" y="2110117"/>
            <a:ext cx="5318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0" dirty="0">
                <a:solidFill>
                  <a:srgbClr val="13294B"/>
                </a:solidFill>
              </a:rPr>
              <a:t>Mean and standard deviation of absolute orientation error (AOE, °) across 15 sequences</a:t>
            </a:r>
            <a:endParaRPr lang="ko-KR" altLang="en-US" sz="1600" spc="-10" dirty="0">
              <a:solidFill>
                <a:srgbClr val="13294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F9376-F346-4851-EDF8-84DFCC3CDE1B}"/>
              </a:ext>
            </a:extLst>
          </p:cNvPr>
          <p:cNvSpPr txBox="1"/>
          <p:nvPr/>
        </p:nvSpPr>
        <p:spPr>
          <a:xfrm>
            <a:off x="6270089" y="2115118"/>
            <a:ext cx="5318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13294B"/>
                </a:solidFill>
              </a:rPr>
              <a:t>Mean and standard deviation of absolute position error (APE, m) across 15 sequences</a:t>
            </a:r>
            <a:endParaRPr lang="ko-KR" altLang="en-US" sz="1600" dirty="0">
              <a:solidFill>
                <a:srgbClr val="13294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0CF870-B919-E0FF-256C-4EF92CABA480}"/>
                  </a:ext>
                </a:extLst>
              </p:cNvPr>
              <p:cNvSpPr txBox="1"/>
              <p:nvPr/>
            </p:nvSpPr>
            <p:spPr>
              <a:xfrm>
                <a:off x="5255394" y="1631556"/>
                <a:ext cx="100456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600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1" spc="-15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acc>
                  </m:oMath>
                </a14:m>
                <a:r>
                  <a:rPr lang="ko-KR" altLang="en-US" sz="1600" spc="-60" dirty="0">
                    <a:solidFill>
                      <a:srgbClr val="FF552E"/>
                    </a:solidFill>
                  </a:rPr>
                  <a:t> </a:t>
                </a:r>
                <a:r>
                  <a:rPr lang="en-US" altLang="ko-KR" sz="1600" spc="-60" dirty="0">
                    <a:solidFill>
                      <a:srgbClr val="FF552E"/>
                    </a:solidFill>
                  </a:rPr>
                  <a:t>matters</a:t>
                </a:r>
                <a:endParaRPr lang="ko-KR" altLang="en-US" sz="1600" spc="-60" dirty="0">
                  <a:solidFill>
                    <a:srgbClr val="FF552E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0CF870-B919-E0FF-256C-4EF92CABA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394" y="1631556"/>
                <a:ext cx="1004568" cy="338554"/>
              </a:xfrm>
              <a:prstGeom prst="rect">
                <a:avLst/>
              </a:prstGeom>
              <a:blipFill>
                <a:blip r:embed="rId3"/>
                <a:stretch>
                  <a:fillRect t="-5455" r="-1212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99EEBB-7440-67F4-F6DF-6B170D25652F}"/>
                  </a:ext>
                </a:extLst>
              </p:cNvPr>
              <p:cNvSpPr txBox="1"/>
              <p:nvPr/>
            </p:nvSpPr>
            <p:spPr>
              <a:xfrm>
                <a:off x="10562442" y="1631556"/>
                <a:ext cx="14489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600" b="1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1" spc="-15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acc>
                  </m:oMath>
                </a14:m>
                <a:r>
                  <a:rPr lang="en-US" altLang="ko-KR" sz="1600" b="1" spc="-60" dirty="0">
                    <a:solidFill>
                      <a:srgbClr val="FF552E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600" b="1" i="1" spc="-15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1600" b="1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sz="1600" b="1" spc="-60" dirty="0">
                    <a:solidFill>
                      <a:srgbClr val="FF552E"/>
                    </a:solidFill>
                  </a:rPr>
                  <a:t> </a:t>
                </a:r>
                <a:r>
                  <a:rPr lang="en-US" altLang="ko-KR" sz="1600" spc="-60" dirty="0">
                    <a:solidFill>
                      <a:srgbClr val="FF552E"/>
                    </a:solidFill>
                  </a:rPr>
                  <a:t>matter</a:t>
                </a:r>
                <a:endParaRPr lang="ko-KR" altLang="en-US" sz="1600" spc="-60" dirty="0">
                  <a:solidFill>
                    <a:srgbClr val="FF552E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99EEBB-7440-67F4-F6DF-6B170D25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442" y="1631556"/>
                <a:ext cx="1448935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68EAB6-2670-AB19-A3EE-3B7401126BA5}"/>
              </a:ext>
            </a:extLst>
          </p:cNvPr>
          <p:cNvCxnSpPr>
            <a:cxnSpLocks/>
          </p:cNvCxnSpPr>
          <p:nvPr/>
        </p:nvCxnSpPr>
        <p:spPr>
          <a:xfrm flipH="1">
            <a:off x="5042434" y="1891507"/>
            <a:ext cx="212960" cy="197512"/>
          </a:xfrm>
          <a:prstGeom prst="straightConnector1">
            <a:avLst/>
          </a:prstGeom>
          <a:ln w="28575">
            <a:solidFill>
              <a:srgbClr val="FF5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323735-734E-1B9B-9952-8B34718B8698}"/>
              </a:ext>
            </a:extLst>
          </p:cNvPr>
          <p:cNvCxnSpPr>
            <a:cxnSpLocks/>
          </p:cNvCxnSpPr>
          <p:nvPr/>
        </p:nvCxnSpPr>
        <p:spPr>
          <a:xfrm flipH="1">
            <a:off x="10389602" y="1942366"/>
            <a:ext cx="212960" cy="197512"/>
          </a:xfrm>
          <a:prstGeom prst="straightConnector1">
            <a:avLst/>
          </a:prstGeom>
          <a:ln w="28575">
            <a:solidFill>
              <a:srgbClr val="FF5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F645AB8-4F6E-EC91-F794-2C38DBA3D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574707"/>
              </p:ext>
            </p:extLst>
          </p:nvPr>
        </p:nvGraphicFramePr>
        <p:xfrm>
          <a:off x="6270086" y="2697215"/>
          <a:ext cx="5318730" cy="70612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1772910">
                  <a:extLst>
                    <a:ext uri="{9D8B030D-6E8A-4147-A177-3AD203B41FA5}">
                      <a16:colId xmlns:a16="http://schemas.microsoft.com/office/drawing/2014/main" val="3426276101"/>
                    </a:ext>
                  </a:extLst>
                </a:gridCol>
                <a:gridCol w="1772910">
                  <a:extLst>
                    <a:ext uri="{9D8B030D-6E8A-4147-A177-3AD203B41FA5}">
                      <a16:colId xmlns:a16="http://schemas.microsoft.com/office/drawing/2014/main" val="331099368"/>
                    </a:ext>
                  </a:extLst>
                </a:gridCol>
                <a:gridCol w="1772910">
                  <a:extLst>
                    <a:ext uri="{9D8B030D-6E8A-4147-A177-3AD203B41FA5}">
                      <a16:colId xmlns:a16="http://schemas.microsoft.com/office/drawing/2014/main" val="1838912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TDK</a:t>
                      </a:r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Ouster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Virtual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7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dirty="0">
                          <a:solidFill>
                            <a:srgbClr val="13294B"/>
                          </a:solidFill>
                          <a:effectLst/>
                        </a:rPr>
                        <a:t>12,026.8 (6,156.1)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dirty="0">
                          <a:solidFill>
                            <a:srgbClr val="13294B"/>
                          </a:solidFill>
                          <a:effectLst/>
                        </a:rPr>
                        <a:t>6,327.2 (6,387.6)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dirty="0">
                          <a:solidFill>
                            <a:srgbClr val="13294B"/>
                          </a:solidFill>
                          <a:effectLst/>
                        </a:rPr>
                        <a:t>6,497.9 (3,465.0)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666000101"/>
                  </a:ext>
                </a:extLst>
              </a:tr>
            </a:tbl>
          </a:graphicData>
        </a:graphic>
      </p:graphicFrame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DF18048E-AC73-5C43-A0D7-DA4C6D486F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D832549D-2585-9B23-6789-02C27ECB3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599103B4-C07A-3E00-F434-B2EF3C7EFAF7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AFE09715-21BE-CA7C-08F1-6C0FA85F1879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1D911689-2AB2-0815-92AB-E797FE62542E}"/>
              </a:ext>
            </a:extLst>
          </p:cNvPr>
          <p:cNvSpPr txBox="1"/>
          <p:nvPr/>
        </p:nvSpPr>
        <p:spPr>
          <a:xfrm>
            <a:off x="376810" y="19787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we are at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7;g2c81d615d62_0_220">
            <a:extLst>
              <a:ext uri="{FF2B5EF4-FFF2-40B4-BE49-F238E27FC236}">
                <a16:creationId xmlns:a16="http://schemas.microsoft.com/office/drawing/2014/main" id="{EA2B26CA-7B29-CD6E-D9C0-FDA27AF51CED}"/>
              </a:ext>
            </a:extLst>
          </p:cNvPr>
          <p:cNvSpPr/>
          <p:nvPr/>
        </p:nvSpPr>
        <p:spPr>
          <a:xfrm>
            <a:off x="647700" y="1280649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Calibration of IMUs</a:t>
            </a:r>
          </a:p>
        </p:txBody>
      </p:sp>
      <p:sp>
        <p:nvSpPr>
          <p:cNvPr id="21" name="Google Shape;117;g2c81d615d62_0_220">
            <a:extLst>
              <a:ext uri="{FF2B5EF4-FFF2-40B4-BE49-F238E27FC236}">
                <a16:creationId xmlns:a16="http://schemas.microsoft.com/office/drawing/2014/main" id="{4738A769-BB0C-44AD-7138-BF6757103F09}"/>
              </a:ext>
            </a:extLst>
          </p:cNvPr>
          <p:cNvSpPr/>
          <p:nvPr/>
        </p:nvSpPr>
        <p:spPr>
          <a:xfrm>
            <a:off x="647700" y="3796438"/>
            <a:ext cx="5394960" cy="32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spc="-4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Mutiple</a:t>
            </a:r>
            <a:r>
              <a:rPr lang="en-US" altLang="ko-KR" sz="1800" b="1" spc="-4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-IMU experiments for wheel-IMU odometry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EA62DF-83C3-9AA0-F1AE-AFDDBBBEBC15}"/>
              </a:ext>
            </a:extLst>
          </p:cNvPr>
          <p:cNvGrpSpPr/>
          <p:nvPr/>
        </p:nvGrpSpPr>
        <p:grpSpPr>
          <a:xfrm>
            <a:off x="6743278" y="3844993"/>
            <a:ext cx="4960332" cy="561659"/>
            <a:chOff x="6743275" y="2994836"/>
            <a:chExt cx="4960332" cy="561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B4EADD0-8B83-B4C2-0024-0BD75166C796}"/>
                    </a:ext>
                  </a:extLst>
                </p:cNvPr>
                <p:cNvSpPr txBox="1"/>
                <p:nvPr/>
              </p:nvSpPr>
              <p:spPr>
                <a:xfrm>
                  <a:off x="6743275" y="3276354"/>
                  <a:ext cx="4960332" cy="2801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600" b="0" spc="-120" dirty="0">
                      <a:solidFill>
                        <a:srgbClr val="13294B"/>
                      </a:solidFill>
                    </a:rPr>
                    <a:t>Accelerometer measurement: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en-US" altLang="ko-KR" sz="1600" b="0" i="1" spc="-1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ko-KR" sz="1600" b="0" i="1" spc="-1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p>
                                <m:e>
                                  <m:r>
                                    <a:rPr lang="en-US" altLang="ko-KR" sz="1600" b="1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𝑊𝐼</m:t>
                              </m:r>
                            </m:sub>
                          </m:s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Pre>
                            <m:sPrePr>
                              <m:ctrlP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en-US" altLang="ko-KR" sz="16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sPre>
                        </m:e>
                      </m:d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endParaRPr lang="ko-KR" altLang="en-US" sz="1600" spc="-150" dirty="0">
                    <a:solidFill>
                      <a:srgbClr val="13294B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B4EADD0-8B83-B4C2-0024-0BD75166C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275" y="3276354"/>
                  <a:ext cx="4960332" cy="280141"/>
                </a:xfrm>
                <a:prstGeom prst="rect">
                  <a:avLst/>
                </a:prstGeom>
                <a:blipFill>
                  <a:blip r:embed="rId3"/>
                  <a:stretch>
                    <a:fillRect l="-2457" t="-1739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636073-FE65-DE2B-8825-DF9B6884824F}"/>
                    </a:ext>
                  </a:extLst>
                </p:cNvPr>
                <p:cNvSpPr txBox="1"/>
                <p:nvPr/>
              </p:nvSpPr>
              <p:spPr>
                <a:xfrm>
                  <a:off x="6879641" y="2994836"/>
                  <a:ext cx="4280980" cy="271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600" spc="-80" dirty="0">
                      <a:solidFill>
                        <a:srgbClr val="13294B"/>
                      </a:solidFill>
                    </a:rPr>
                    <a:t>Gyroscope measurement</a:t>
                  </a:r>
                  <a:r>
                    <a:rPr lang="en-US" altLang="ko-KR" sz="1600" spc="-150" dirty="0">
                      <a:solidFill>
                        <a:srgbClr val="13294B"/>
                      </a:solidFill>
                    </a:rPr>
                    <a:t>: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acc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en-US" altLang="ko-KR" sz="16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sPre>
                        </m:e>
                        <m:sub>
                          <m:r>
                            <a:rPr lang="en-US" altLang="ko-KR" sz="16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𝑊𝐼</m:t>
                          </m:r>
                        </m:sub>
                      </m:sSub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</m:oMath>
                  </a14:m>
                  <a:endParaRPr lang="ko-KR" altLang="en-US" sz="1600" spc="-150" dirty="0">
                    <a:solidFill>
                      <a:srgbClr val="13294B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636073-FE65-DE2B-8825-DF9B68848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641" y="2994836"/>
                  <a:ext cx="4280980" cy="271485"/>
                </a:xfrm>
                <a:prstGeom prst="rect">
                  <a:avLst/>
                </a:prstGeom>
                <a:blipFill>
                  <a:blip r:embed="rId4"/>
                  <a:stretch>
                    <a:fillRect l="-2991" t="-18182" b="-43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43ADC41-DF81-227E-ED79-334282E7EAA6}"/>
                </a:ext>
              </a:extLst>
            </p:cNvPr>
            <p:cNvSpPr/>
            <p:nvPr/>
          </p:nvSpPr>
          <p:spPr>
            <a:xfrm rot="17911240">
              <a:off x="10757175" y="2926031"/>
              <a:ext cx="228477" cy="821601"/>
            </a:xfrm>
            <a:prstGeom prst="round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Google Shape;117;g2c81d615d62_0_220">
            <a:extLst>
              <a:ext uri="{FF2B5EF4-FFF2-40B4-BE49-F238E27FC236}">
                <a16:creationId xmlns:a16="http://schemas.microsoft.com/office/drawing/2014/main" id="{962C0A8D-62EF-BB1E-62F5-090A36BEFC14}"/>
              </a:ext>
            </a:extLst>
          </p:cNvPr>
          <p:cNvSpPr/>
          <p:nvPr/>
        </p:nvSpPr>
        <p:spPr>
          <a:xfrm>
            <a:off x="647700" y="1907942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fr-FR" altLang="ko-KR" sz="1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Multi-IMU fusion for noise &amp; drift reduction</a:t>
            </a:r>
            <a:endParaRPr lang="en-US" altLang="ko-KR" sz="18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Google Shape;115;g2c81d615d62_0_220">
            <a:extLst>
              <a:ext uri="{FF2B5EF4-FFF2-40B4-BE49-F238E27FC236}">
                <a16:creationId xmlns:a16="http://schemas.microsoft.com/office/drawing/2014/main" id="{1D4382B9-5CF8-36C0-243F-1ECEF6D34D26}"/>
              </a:ext>
            </a:extLst>
          </p:cNvPr>
          <p:cNvSpPr/>
          <p:nvPr/>
        </p:nvSpPr>
        <p:spPr>
          <a:xfrm>
            <a:off x="376810" y="2717803"/>
            <a:ext cx="11326800" cy="7425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17;g2c81d615d62_0_220">
            <a:extLst>
              <a:ext uri="{FF2B5EF4-FFF2-40B4-BE49-F238E27FC236}">
                <a16:creationId xmlns:a16="http://schemas.microsoft.com/office/drawing/2014/main" id="{D0820C16-30E8-38A1-15AC-21C5A1F0F1F9}"/>
              </a:ext>
            </a:extLst>
          </p:cNvPr>
          <p:cNvSpPr/>
          <p:nvPr/>
        </p:nvSpPr>
        <p:spPr>
          <a:xfrm>
            <a:off x="647703" y="2536245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dirty="0">
                <a:solidFill>
                  <a:srgbClr val="13294B"/>
                </a:solidFill>
              </a:rPr>
              <a:t>Learning-based IMU bias estimation</a:t>
            </a:r>
          </a:p>
        </p:txBody>
      </p:sp>
      <p:sp>
        <p:nvSpPr>
          <p:cNvPr id="4" name="Google Shape;116;g2c81d615d62_0_220">
            <a:extLst>
              <a:ext uri="{FF2B5EF4-FFF2-40B4-BE49-F238E27FC236}">
                <a16:creationId xmlns:a16="http://schemas.microsoft.com/office/drawing/2014/main" id="{95AA6238-39F1-AC3B-54DE-87B1EE15CEEC}"/>
              </a:ext>
            </a:extLst>
          </p:cNvPr>
          <p:cNvSpPr txBox="1">
            <a:spLocks/>
          </p:cNvSpPr>
          <p:nvPr/>
        </p:nvSpPr>
        <p:spPr>
          <a:xfrm>
            <a:off x="376810" y="2835859"/>
            <a:ext cx="11326800" cy="56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Modeling bias evolution (e.g., neural ODE approach)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Experiment: Pure IMU odometry with and without bias compensation estimated via neural ODE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E6B3EB-3910-DC16-C16A-169EFF407E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8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C03566A7-BA84-08BB-A6DB-EE8C74401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5" name="Google Shape;635;g2c8cd9cabf4_4_120">
                <a:extLst>
                  <a:ext uri="{FF2B5EF4-FFF2-40B4-BE49-F238E27FC236}">
                    <a16:creationId xmlns:a16="http://schemas.microsoft.com/office/drawing/2014/main" id="{62391468-1FE3-3652-65E9-6DAA8E5B675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186" y="1066078"/>
                <a:ext cx="11931267" cy="47767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19100">
                  <a:lnSpc>
                    <a:spcPct val="100000"/>
                  </a:lnSpc>
                  <a:spcBef>
                    <a:spcPts val="0"/>
                  </a:spcBef>
                  <a:buClr>
                    <a:srgbClr val="1B3D6C"/>
                  </a:buClr>
                  <a:buSzPts val="2400"/>
                </a:pPr>
                <a:r>
                  <a:rPr lang="en-US" sz="2000" spc="-30" dirty="0">
                    <a:solidFill>
                      <a:srgbClr val="13294B"/>
                    </a:solidFill>
                    <a:latin typeface="Arial"/>
                    <a:ea typeface="Arial"/>
                    <a:cs typeface="Arial"/>
                    <a:sym typeface="Arial"/>
                  </a:rPr>
                  <a:t>Neural ODE (nODE) aims to learn the evolution of IMU biases by modeling</a:t>
                </a:r>
                <a:endParaRPr lang="en-US" sz="2000" i="1" spc="-30" dirty="0">
                  <a:solidFill>
                    <a:srgbClr val="13294B"/>
                  </a:solidFill>
                  <a:latin typeface="Cambria Math" panose="02040503050406030204" pitchFamily="18" charset="0"/>
                  <a:cs typeface="Arial"/>
                  <a:sym typeface="Arial"/>
                </a:endParaRPr>
              </a:p>
              <a:p>
                <a:pPr marL="76200" indent="0" algn="ctr">
                  <a:lnSpc>
                    <a:spcPct val="100000"/>
                  </a:lnSpc>
                  <a:spcBef>
                    <a:spcPts val="0"/>
                  </a:spcBef>
                  <a:buClr>
                    <a:srgbClr val="1B3D6C"/>
                  </a:buClr>
                  <a:buSzPts val="24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pc="-3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altLang="ko-KR" sz="2000" b="1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𝒃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spc="-3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𝜔</m:t>
                        </m:r>
                      </m:sub>
                    </m:sSub>
                    <m:r>
                      <a:rPr lang="en-US" altLang="ko-KR" sz="2000" b="0" i="1" spc="-3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altLang="ko-KR" sz="2000" i="1" spc="-3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ko-KR" sz="2000" b="1" i="1" spc="-3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𝒇</m:t>
                        </m:r>
                      </m:e>
                      <m:sub>
                        <m:r>
                          <a:rPr lang="en-US" altLang="ko-KR" sz="2000" i="1" spc="-3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altLang="ko-KR" sz="2000" b="0" i="1" spc="-3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altLang="ko-KR" sz="2000" b="1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2000" b="0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𝜔</m:t>
                            </m:r>
                          </m:sub>
                        </m:sSub>
                        <m:r>
                          <a:rPr lang="en-US" altLang="ko-KR" sz="2000" b="0" i="1" spc="-3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altLang="ko-KR" sz="2000" b="0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altLang="ko-KR" sz="2000" b="1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𝝎</m:t>
                            </m:r>
                          </m:e>
                        </m:acc>
                        <m:r>
                          <a:rPr lang="en-US" altLang="ko-KR" sz="2000" b="0" i="1" spc="-3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ko-KR" sz="2000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000" i="1" spc="-3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1" i="1" spc="-3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𝝎</m:t>
                                </m:r>
                              </m:e>
                            </m:acc>
                          </m:e>
                        </m:acc>
                      </m:e>
                    </m:d>
                  </m:oMath>
                </a14:m>
                <a:r>
                  <a:rPr lang="en-US" sz="2000" spc="-30" dirty="0">
                    <a:solidFill>
                      <a:srgbClr val="13294B"/>
                    </a:solidFill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pc="-3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altLang="ko-KR" sz="2000" b="1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𝒃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spc="-3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𝑎</m:t>
                        </m:r>
                      </m:sub>
                    </m:sSub>
                    <m:r>
                      <a:rPr lang="en-US" altLang="ko-KR" sz="2000" i="1" spc="-3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altLang="ko-KR" sz="2000" i="1" spc="-3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ko-KR" sz="2000" b="1" i="1" spc="-3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𝒇</m:t>
                        </m:r>
                      </m:e>
                      <m:sub>
                        <m:r>
                          <a:rPr lang="en-US" altLang="ko-KR" sz="2000" b="0" i="1" spc="-3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ko-KR" sz="2000" b="0" i="1" spc="-3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altLang="ko-KR" sz="2000" b="1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2000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sz="2000" i="1" spc="-3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, </m:t>
                        </m:r>
                        <m:acc>
                          <m:accPr>
                            <m:chr m:val="̃"/>
                            <m:ctrlPr>
                              <a:rPr lang="en-US" altLang="ko-KR" sz="2000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altLang="ko-KR" sz="2000" b="1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𝒂</m:t>
                            </m:r>
                          </m:e>
                        </m:acc>
                        <m:r>
                          <a:rPr lang="en-US" altLang="ko-KR" sz="2000" i="1" spc="-3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ko-KR" sz="2000" i="1" spc="-3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000" i="1" spc="-3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b="1" i="1" spc="-3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𝒂</m:t>
                                </m:r>
                              </m:e>
                            </m:acc>
                          </m:e>
                        </m:acc>
                      </m:e>
                    </m:d>
                  </m:oMath>
                </a14:m>
                <a:r>
                  <a:rPr lang="en-US" sz="2000" spc="-30" dirty="0">
                    <a:solidFill>
                      <a:srgbClr val="13294B"/>
                    </a:solidFill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</a:p>
              <a:p>
                <a:pPr marL="76200" indent="0">
                  <a:lnSpc>
                    <a:spcPct val="100000"/>
                  </a:lnSpc>
                  <a:spcBef>
                    <a:spcPts val="0"/>
                  </a:spcBef>
                  <a:buClr>
                    <a:srgbClr val="1B3D6C"/>
                  </a:buClr>
                  <a:buSzPts val="2400"/>
                  <a:buNone/>
                </a:pPr>
                <a:r>
                  <a:rPr lang="en-US" altLang="ko-KR" sz="2000" spc="-30" dirty="0">
                    <a:solidFill>
                      <a:srgbClr val="13294B"/>
                    </a:solidFill>
                    <a:latin typeface="Arial"/>
                    <a:ea typeface="Arial"/>
                    <a:cs typeface="Arial"/>
                    <a:sym typeface="Arial"/>
                  </a:rPr>
                  <a:t>     thereby allowing the estimation of their time-varying behavior</a:t>
                </a:r>
                <a:endParaRPr lang="en-US" sz="2000" spc="-30" dirty="0">
                  <a:solidFill>
                    <a:srgbClr val="13294B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19100">
                  <a:lnSpc>
                    <a:spcPct val="100000"/>
                  </a:lnSpc>
                  <a:spcBef>
                    <a:spcPts val="0"/>
                  </a:spcBef>
                  <a:buClr>
                    <a:srgbClr val="1B3D6C"/>
                  </a:buClr>
                  <a:buSzPts val="2400"/>
                </a:pPr>
                <a:r>
                  <a:rPr lang="en-US" sz="2000" spc="-30" dirty="0">
                    <a:solidFill>
                      <a:srgbClr val="13294B"/>
                    </a:solidFill>
                    <a:latin typeface="Arial"/>
                    <a:ea typeface="Arial"/>
                    <a:cs typeface="Arial"/>
                    <a:sym typeface="Arial"/>
                  </a:rPr>
                  <a:t>We explored the feasibility of </a:t>
                </a:r>
                <a:r>
                  <a:rPr lang="en-US" sz="2000" spc="-30" dirty="0" err="1">
                    <a:solidFill>
                      <a:srgbClr val="13294B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r>
                  <a:rPr lang="en-US" sz="2000" spc="-30" dirty="0">
                    <a:solidFill>
                      <a:srgbClr val="13294B"/>
                    </a:solidFill>
                    <a:latin typeface="Arial"/>
                    <a:ea typeface="Arial"/>
                    <a:cs typeface="Arial"/>
                    <a:sym typeface="Arial"/>
                  </a:rPr>
                  <a:t> for estimating IMU biases of the drive units</a:t>
                </a:r>
              </a:p>
            </p:txBody>
          </p:sp>
        </mc:Choice>
        <mc:Fallback xmlns="">
          <p:sp>
            <p:nvSpPr>
              <p:cNvPr id="635" name="Google Shape;635;g2c8cd9cabf4_4_120">
                <a:extLst>
                  <a:ext uri="{FF2B5EF4-FFF2-40B4-BE49-F238E27FC236}">
                    <a16:creationId xmlns:a16="http://schemas.microsoft.com/office/drawing/2014/main" id="{62391468-1FE3-3652-65E9-6DAA8E5B675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186" y="1066078"/>
                <a:ext cx="11931267" cy="4776790"/>
              </a:xfrm>
              <a:prstGeom prst="rect">
                <a:avLst/>
              </a:prstGeom>
              <a:blipFill>
                <a:blip r:embed="rId3"/>
                <a:stretch>
                  <a:fillRect l="-51" t="-1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F8565BF4-7D1A-12CD-2C2E-EE9CC7578960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6D757C6C-E69C-DDDD-0C0D-1F85F3E676C3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C29B41FC-9814-A3B9-E272-E6C17121198A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chemeClr val="lt1"/>
                </a:solidFill>
              </a:rPr>
              <a:t>Modeling bias evolution (e.g., neural ODE approach)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A0EF6-CBF1-B1DA-98F1-22030D0F244C}"/>
              </a:ext>
            </a:extLst>
          </p:cNvPr>
          <p:cNvSpPr txBox="1"/>
          <p:nvPr/>
        </p:nvSpPr>
        <p:spPr>
          <a:xfrm>
            <a:off x="157908" y="6184926"/>
            <a:ext cx="11912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spc="-50" dirty="0">
                <a:solidFill>
                  <a:srgbClr val="13294B"/>
                </a:solidFill>
              </a:rPr>
              <a:t>[7] Liu, Lin, Zhang, and Ghaffari. “Debiasing 6-DOF IMU via Hierarchical Learning of Continuous Bias Dynamics.” RSS 2025.</a:t>
            </a:r>
            <a:endParaRPr lang="en-US" altLang="ko-KR" sz="1000" spc="-50" dirty="0">
              <a:solidFill>
                <a:srgbClr val="FF552E"/>
              </a:solidFill>
            </a:endParaRPr>
          </a:p>
        </p:txBody>
      </p:sp>
      <p:grpSp>
        <p:nvGrpSpPr>
          <p:cNvPr id="729" name="그룹 728">
            <a:extLst>
              <a:ext uri="{FF2B5EF4-FFF2-40B4-BE49-F238E27FC236}">
                <a16:creationId xmlns:a16="http://schemas.microsoft.com/office/drawing/2014/main" id="{96DA7351-F06C-B1EA-0A1D-8DB60792FAD1}"/>
              </a:ext>
            </a:extLst>
          </p:cNvPr>
          <p:cNvGrpSpPr/>
          <p:nvPr/>
        </p:nvGrpSpPr>
        <p:grpSpPr>
          <a:xfrm>
            <a:off x="996738" y="2727287"/>
            <a:ext cx="2406835" cy="2539386"/>
            <a:chOff x="2691790" y="2784378"/>
            <a:chExt cx="2406835" cy="25393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FF109C-63E2-D657-F33E-7AB26FB6C8EB}"/>
                </a:ext>
              </a:extLst>
            </p:cNvPr>
            <p:cNvSpPr txBox="1"/>
            <p:nvPr/>
          </p:nvSpPr>
          <p:spPr>
            <a:xfrm>
              <a:off x="2849944" y="5015987"/>
              <a:ext cx="20905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spc="-50" dirty="0">
                  <a:solidFill>
                    <a:srgbClr val="13294B"/>
                  </a:solidFill>
                </a:rPr>
                <a:t>9 layers, 28K parameters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EDC9C71-3903-6EA7-B79B-490042339A34}"/>
                    </a:ext>
                  </a:extLst>
                </p:cNvPr>
                <p:cNvSpPr txBox="1"/>
                <p:nvPr/>
              </p:nvSpPr>
              <p:spPr>
                <a:xfrm>
                  <a:off x="3645951" y="2784378"/>
                  <a:ext cx="49851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altLang="ko-KR" sz="2000" b="1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sz="2000" b="0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𝜔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EDC9C71-3903-6EA7-B79B-490042339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5951" y="2784378"/>
                  <a:ext cx="498513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3659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9" name="그룹 668">
              <a:extLst>
                <a:ext uri="{FF2B5EF4-FFF2-40B4-BE49-F238E27FC236}">
                  <a16:creationId xmlns:a16="http://schemas.microsoft.com/office/drawing/2014/main" id="{AD6FE9E7-91A6-AE50-88BC-DD331F466752}"/>
                </a:ext>
              </a:extLst>
            </p:cNvPr>
            <p:cNvGrpSpPr/>
            <p:nvPr/>
          </p:nvGrpSpPr>
          <p:grpSpPr>
            <a:xfrm>
              <a:off x="2691790" y="3274393"/>
              <a:ext cx="2406835" cy="1743368"/>
              <a:chOff x="2691790" y="3274393"/>
              <a:chExt cx="2406835" cy="174336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DA456ED-8247-DD23-A195-33CA8A32DFD6}"/>
                  </a:ext>
                </a:extLst>
              </p:cNvPr>
              <p:cNvGrpSpPr/>
              <p:nvPr/>
            </p:nvGrpSpPr>
            <p:grpSpPr>
              <a:xfrm>
                <a:off x="2691790" y="3421107"/>
                <a:ext cx="382914" cy="1449941"/>
                <a:chOff x="2438399" y="3339870"/>
                <a:chExt cx="382914" cy="14499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타원 5">
                      <a:extLst>
                        <a:ext uri="{FF2B5EF4-FFF2-40B4-BE49-F238E27FC236}">
                          <a16:creationId xmlns:a16="http://schemas.microsoft.com/office/drawing/2014/main" id="{3A74E5F8-B63D-CFE3-15CB-37D80A9B8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8400" y="3339870"/>
                      <a:ext cx="382913" cy="38291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13294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800" i="1" spc="-1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1" i="1" spc="-1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ko-KR" sz="1800" i="1" spc="-1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𝜔</m:t>
                                </m:r>
                              </m:sub>
                            </m:sSub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6" name="타원 5">
                      <a:extLst>
                        <a:ext uri="{FF2B5EF4-FFF2-40B4-BE49-F238E27FC236}">
                          <a16:creationId xmlns:a16="http://schemas.microsoft.com/office/drawing/2014/main" id="{3A74E5F8-B63D-CFE3-15CB-37D80A9B88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400" y="3339870"/>
                      <a:ext cx="382913" cy="382913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 l="-7576" t="-4478" r="-21212" b="-16418"/>
                      </a:stretch>
                    </a:blipFill>
                    <a:ln>
                      <a:solidFill>
                        <a:srgbClr val="13294B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타원 7">
                      <a:extLst>
                        <a:ext uri="{FF2B5EF4-FFF2-40B4-BE49-F238E27FC236}">
                          <a16:creationId xmlns:a16="http://schemas.microsoft.com/office/drawing/2014/main" id="{0C447D73-1013-8EBB-CD22-CF23D03728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8400" y="3873384"/>
                      <a:ext cx="382913" cy="38291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13294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US" altLang="ko-KR" sz="1800" i="1" spc="-1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800" b="1" i="1" spc="-1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𝝎</m:t>
                                </m:r>
                              </m:e>
                            </m:acc>
                          </m:oMath>
                        </m:oMathPara>
                      </a14:m>
                      <a:endParaRPr lang="ko-KR" altLang="en-US" sz="1800" spc="-150" dirty="0"/>
                    </a:p>
                  </p:txBody>
                </p:sp>
              </mc:Choice>
              <mc:Fallback xmlns="">
                <p:sp>
                  <p:nvSpPr>
                    <p:cNvPr id="8" name="타원 7">
                      <a:extLst>
                        <a:ext uri="{FF2B5EF4-FFF2-40B4-BE49-F238E27FC236}">
                          <a16:creationId xmlns:a16="http://schemas.microsoft.com/office/drawing/2014/main" id="{0C447D73-1013-8EBB-CD22-CF23D037289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400" y="3873384"/>
                      <a:ext cx="382913" cy="382913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rgbClr val="13294B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타원 9">
                      <a:extLst>
                        <a:ext uri="{FF2B5EF4-FFF2-40B4-BE49-F238E27FC236}">
                          <a16:creationId xmlns:a16="http://schemas.microsoft.com/office/drawing/2014/main" id="{AAB8FA6B-AA24-53C6-2CF9-E7C4B7B87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8399" y="4406898"/>
                      <a:ext cx="382913" cy="38291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13294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̇"/>
                                <m:ctrlPr>
                                  <a:rPr lang="en-US" altLang="ko-KR" sz="1800" i="1" spc="-150" smtClean="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sz="1800" i="1" spc="-150">
                                        <a:solidFill>
                                          <a:srgbClr val="13294B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800" b="1" i="1" spc="-150">
                                        <a:solidFill>
                                          <a:srgbClr val="13294B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𝝎</m:t>
                                    </m:r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ko-KR" altLang="en-US" sz="1800" spc="-150" dirty="0"/>
                    </a:p>
                  </p:txBody>
                </p:sp>
              </mc:Choice>
              <mc:Fallback xmlns="">
                <p:sp>
                  <p:nvSpPr>
                    <p:cNvPr id="10" name="타원 9">
                      <a:extLst>
                        <a:ext uri="{FF2B5EF4-FFF2-40B4-BE49-F238E27FC236}">
                          <a16:creationId xmlns:a16="http://schemas.microsoft.com/office/drawing/2014/main" id="{AAB8FA6B-AA24-53C6-2CF9-E7C4B7B87C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399" y="4406898"/>
                      <a:ext cx="382913" cy="382913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13294B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890E9ACC-C89B-29E6-B2B2-031FE2269E8E}"/>
                      </a:ext>
                    </a:extLst>
                  </p:cNvPr>
                  <p:cNvSpPr/>
                  <p:nvPr/>
                </p:nvSpPr>
                <p:spPr>
                  <a:xfrm>
                    <a:off x="4715712" y="3954621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8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800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b="1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𝜔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800" spc="-150" dirty="0"/>
                  </a:p>
                </p:txBody>
              </p:sp>
            </mc:Choice>
            <mc:Fallback xmlns=""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890E9ACC-C89B-29E6-B2B2-031FE2269E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712" y="3954621"/>
                    <a:ext cx="382913" cy="382913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9091"/>
                    </a:stretch>
                  </a:blipFill>
                  <a:ln>
                    <a:solidFill>
                      <a:srgbClr val="13294B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BF3D570-1992-EF15-9924-E6E4AB81CABB}"/>
                  </a:ext>
                </a:extLst>
              </p:cNvPr>
              <p:cNvGrpSpPr/>
              <p:nvPr/>
            </p:nvGrpSpPr>
            <p:grpSpPr>
              <a:xfrm>
                <a:off x="3261310" y="3274393"/>
                <a:ext cx="298195" cy="1743368"/>
                <a:chOff x="3261310" y="3292147"/>
                <a:chExt cx="298195" cy="174336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620ADCAD-A31B-4DF1-0776-FA0DB943E318}"/>
                    </a:ext>
                  </a:extLst>
                </p:cNvPr>
                <p:cNvGrpSpPr/>
                <p:nvPr/>
              </p:nvGrpSpPr>
              <p:grpSpPr>
                <a:xfrm>
                  <a:off x="3261310" y="3292147"/>
                  <a:ext cx="298195" cy="1743368"/>
                  <a:chOff x="3245266" y="2987080"/>
                  <a:chExt cx="382915" cy="2238672"/>
                </a:xfrm>
              </p:grpSpPr>
              <p:sp>
                <p:nvSpPr>
                  <p:cNvPr id="12" name="타원 11">
                    <a:extLst>
                      <a:ext uri="{FF2B5EF4-FFF2-40B4-BE49-F238E27FC236}">
                        <a16:creationId xmlns:a16="http://schemas.microsoft.com/office/drawing/2014/main" id="{2974F5D4-5748-8AA6-7A51-0C5D9405DEAA}"/>
                      </a:ext>
                    </a:extLst>
                  </p:cNvPr>
                  <p:cNvSpPr/>
                  <p:nvPr/>
                </p:nvSpPr>
                <p:spPr>
                  <a:xfrm>
                    <a:off x="3245266" y="298708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49C9205C-A853-AD9D-7DCF-9A6CCEEF5B0F}"/>
                      </a:ext>
                    </a:extLst>
                  </p:cNvPr>
                  <p:cNvSpPr/>
                  <p:nvPr/>
                </p:nvSpPr>
                <p:spPr>
                  <a:xfrm>
                    <a:off x="3245268" y="391496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584BC032-D6C1-244E-3BB9-9327B0ED5143}"/>
                      </a:ext>
                    </a:extLst>
                  </p:cNvPr>
                  <p:cNvSpPr/>
                  <p:nvPr/>
                </p:nvSpPr>
                <p:spPr>
                  <a:xfrm>
                    <a:off x="3245266" y="4842839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6306E43-9EAC-381C-FCA7-E05766C501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6306E43-9EAC-381C-FCA7-E05766C501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2000" r="-32000" b="-78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22474335-68E5-D7D4-94B2-833FBC8B8D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22474335-68E5-D7D4-94B2-833FBC8B8D8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32000" r="-32000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87EE73C-DDAC-3C2E-FD1F-49E487F3C712}"/>
                  </a:ext>
                </a:extLst>
              </p:cNvPr>
              <p:cNvGrpSpPr/>
              <p:nvPr/>
            </p:nvGrpSpPr>
            <p:grpSpPr>
              <a:xfrm>
                <a:off x="3746111" y="3274393"/>
                <a:ext cx="298195" cy="1743368"/>
                <a:chOff x="3261310" y="3292147"/>
                <a:chExt cx="298195" cy="1743368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5135E754-99C9-488A-6A64-6E810B2F27A3}"/>
                    </a:ext>
                  </a:extLst>
                </p:cNvPr>
                <p:cNvGrpSpPr/>
                <p:nvPr/>
              </p:nvGrpSpPr>
              <p:grpSpPr>
                <a:xfrm>
                  <a:off x="3261310" y="3292147"/>
                  <a:ext cx="298195" cy="1743368"/>
                  <a:chOff x="3245266" y="2987080"/>
                  <a:chExt cx="382915" cy="2238672"/>
                </a:xfrm>
              </p:grpSpPr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D086A804-C740-8671-94FF-7BE2D87CFF5B}"/>
                      </a:ext>
                    </a:extLst>
                  </p:cNvPr>
                  <p:cNvSpPr/>
                  <p:nvPr/>
                </p:nvSpPr>
                <p:spPr>
                  <a:xfrm>
                    <a:off x="3245266" y="298708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D50436A5-CBA8-466F-D0BB-984B0CC7874A}"/>
                      </a:ext>
                    </a:extLst>
                  </p:cNvPr>
                  <p:cNvSpPr/>
                  <p:nvPr/>
                </p:nvSpPr>
                <p:spPr>
                  <a:xfrm>
                    <a:off x="3245268" y="391496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>
                    <a:extLst>
                      <a:ext uri="{FF2B5EF4-FFF2-40B4-BE49-F238E27FC236}">
                        <a16:creationId xmlns:a16="http://schemas.microsoft.com/office/drawing/2014/main" id="{1071019F-6C54-7A94-A1C5-FC2D58326ACB}"/>
                      </a:ext>
                    </a:extLst>
                  </p:cNvPr>
                  <p:cNvSpPr/>
                  <p:nvPr/>
                </p:nvSpPr>
                <p:spPr>
                  <a:xfrm>
                    <a:off x="3245266" y="4842839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4EAF766D-8CF1-8986-7EAC-64292F5B56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4EAF766D-8CF1-8986-7EAC-64292F5B56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33333" r="-37500" b="-78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F9CCD9E1-253D-8603-D3BA-9270EF3034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F9CCD9E1-253D-8603-D3BA-9270EF3034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3333" r="-37500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3AEF618A-A838-68B4-250E-F552BEBA89CF}"/>
                  </a:ext>
                </a:extLst>
              </p:cNvPr>
              <p:cNvGrpSpPr/>
              <p:nvPr/>
            </p:nvGrpSpPr>
            <p:grpSpPr>
              <a:xfrm>
                <a:off x="4230912" y="3274393"/>
                <a:ext cx="298195" cy="1743368"/>
                <a:chOff x="3261310" y="3292147"/>
                <a:chExt cx="298195" cy="1743368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86CCE417-F5B4-3294-03D4-769CA4A2EEE9}"/>
                    </a:ext>
                  </a:extLst>
                </p:cNvPr>
                <p:cNvGrpSpPr/>
                <p:nvPr/>
              </p:nvGrpSpPr>
              <p:grpSpPr>
                <a:xfrm>
                  <a:off x="3261310" y="3292147"/>
                  <a:ext cx="298195" cy="1743368"/>
                  <a:chOff x="3245266" y="2987080"/>
                  <a:chExt cx="382915" cy="2238672"/>
                </a:xfrm>
              </p:grpSpPr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E831CCC5-1F2B-91A0-49F5-BB50ABE7D21F}"/>
                      </a:ext>
                    </a:extLst>
                  </p:cNvPr>
                  <p:cNvSpPr/>
                  <p:nvPr/>
                </p:nvSpPr>
                <p:spPr>
                  <a:xfrm>
                    <a:off x="3245266" y="298708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타원 57">
                    <a:extLst>
                      <a:ext uri="{FF2B5EF4-FFF2-40B4-BE49-F238E27FC236}">
                        <a16:creationId xmlns:a16="http://schemas.microsoft.com/office/drawing/2014/main" id="{FBA41A65-F6A8-781D-3EEB-00AB866E1024}"/>
                      </a:ext>
                    </a:extLst>
                  </p:cNvPr>
                  <p:cNvSpPr/>
                  <p:nvPr/>
                </p:nvSpPr>
                <p:spPr>
                  <a:xfrm>
                    <a:off x="3245268" y="391496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타원 58">
                    <a:extLst>
                      <a:ext uri="{FF2B5EF4-FFF2-40B4-BE49-F238E27FC236}">
                        <a16:creationId xmlns:a16="http://schemas.microsoft.com/office/drawing/2014/main" id="{996BCB6B-58CF-C685-6998-BF1F9171CE4C}"/>
                      </a:ext>
                    </a:extLst>
                  </p:cNvPr>
                  <p:cNvSpPr/>
                  <p:nvPr/>
                </p:nvSpPr>
                <p:spPr>
                  <a:xfrm>
                    <a:off x="3245266" y="4842839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B83B63-3646-EB2F-60EC-0CE7A50002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17B83B63-3646-EB2F-60EC-0CE7A50002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2000" r="-32000" b="-78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38DCD789-6849-E6F5-C0A5-FE010D8D7C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38DCD789-6849-E6F5-C0A5-FE010D8D7C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32000" r="-32000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789D189-83DA-6B50-E093-E0ED53A090F7}"/>
                  </a:ext>
                </a:extLst>
              </p:cNvPr>
              <p:cNvCxnSpPr>
                <a:cxnSpLocks/>
                <a:stCxn id="6" idx="6"/>
                <a:endCxn id="12" idx="2"/>
              </p:cNvCxnSpPr>
              <p:nvPr/>
            </p:nvCxnSpPr>
            <p:spPr>
              <a:xfrm flipV="1">
                <a:off x="3074704" y="3423490"/>
                <a:ext cx="186606" cy="1890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C79212B0-D42E-0EAE-F404-E06AD74A44C1}"/>
                  </a:ext>
                </a:extLst>
              </p:cNvPr>
              <p:cNvCxnSpPr>
                <a:cxnSpLocks/>
                <a:stCxn id="8" idx="6"/>
                <a:endCxn id="12" idx="2"/>
              </p:cNvCxnSpPr>
              <p:nvPr/>
            </p:nvCxnSpPr>
            <p:spPr>
              <a:xfrm flipV="1">
                <a:off x="3074704" y="3423490"/>
                <a:ext cx="186606" cy="722588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직선 연결선 577">
                <a:extLst>
                  <a:ext uri="{FF2B5EF4-FFF2-40B4-BE49-F238E27FC236}">
                    <a16:creationId xmlns:a16="http://schemas.microsoft.com/office/drawing/2014/main" id="{8ADC34DC-5DCC-FD15-6629-8DFA3FA5F0C0}"/>
                  </a:ext>
                </a:extLst>
              </p:cNvPr>
              <p:cNvCxnSpPr>
                <a:cxnSpLocks/>
                <a:stCxn id="10" idx="6"/>
                <a:endCxn id="12" idx="2"/>
              </p:cNvCxnSpPr>
              <p:nvPr/>
            </p:nvCxnSpPr>
            <p:spPr>
              <a:xfrm flipV="1">
                <a:off x="3074703" y="3423490"/>
                <a:ext cx="186607" cy="1256102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직선 연결선 580">
                <a:extLst>
                  <a:ext uri="{FF2B5EF4-FFF2-40B4-BE49-F238E27FC236}">
                    <a16:creationId xmlns:a16="http://schemas.microsoft.com/office/drawing/2014/main" id="{86270490-CB0C-3218-D415-710D599DED13}"/>
                  </a:ext>
                </a:extLst>
              </p:cNvPr>
              <p:cNvCxnSpPr>
                <a:cxnSpLocks/>
                <a:stCxn id="14" idx="2"/>
                <a:endCxn id="6" idx="6"/>
              </p:cNvCxnSpPr>
              <p:nvPr/>
            </p:nvCxnSpPr>
            <p:spPr>
              <a:xfrm flipH="1" flipV="1">
                <a:off x="3074704" y="3612564"/>
                <a:ext cx="186608" cy="533513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직선 연결선 583">
                <a:extLst>
                  <a:ext uri="{FF2B5EF4-FFF2-40B4-BE49-F238E27FC236}">
                    <a16:creationId xmlns:a16="http://schemas.microsoft.com/office/drawing/2014/main" id="{F61A69E2-036F-8FF1-DE83-7BD06CB7EB4D}"/>
                  </a:ext>
                </a:extLst>
              </p:cNvPr>
              <p:cNvCxnSpPr>
                <a:cxnSpLocks/>
                <a:stCxn id="16" idx="2"/>
                <a:endCxn id="6" idx="6"/>
              </p:cNvCxnSpPr>
              <p:nvPr/>
            </p:nvCxnSpPr>
            <p:spPr>
              <a:xfrm flipH="1" flipV="1">
                <a:off x="3074704" y="3612564"/>
                <a:ext cx="186606" cy="125610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직선 연결선 586">
                <a:extLst>
                  <a:ext uri="{FF2B5EF4-FFF2-40B4-BE49-F238E27FC236}">
                    <a16:creationId xmlns:a16="http://schemas.microsoft.com/office/drawing/2014/main" id="{88448CD0-CBF1-5CB4-366D-323337C058F6}"/>
                  </a:ext>
                </a:extLst>
              </p:cNvPr>
              <p:cNvCxnSpPr>
                <a:cxnSpLocks/>
                <a:stCxn id="16" idx="2"/>
                <a:endCxn id="8" idx="6"/>
              </p:cNvCxnSpPr>
              <p:nvPr/>
            </p:nvCxnSpPr>
            <p:spPr>
              <a:xfrm flipH="1" flipV="1">
                <a:off x="3074704" y="4146078"/>
                <a:ext cx="186606" cy="722586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직선 연결선 589">
                <a:extLst>
                  <a:ext uri="{FF2B5EF4-FFF2-40B4-BE49-F238E27FC236}">
                    <a16:creationId xmlns:a16="http://schemas.microsoft.com/office/drawing/2014/main" id="{132AED45-AC28-6F51-DE52-58CD8AAF7FE1}"/>
                  </a:ext>
                </a:extLst>
              </p:cNvPr>
              <p:cNvCxnSpPr>
                <a:cxnSpLocks/>
                <a:stCxn id="14" idx="2"/>
                <a:endCxn id="8" idx="6"/>
              </p:cNvCxnSpPr>
              <p:nvPr/>
            </p:nvCxnSpPr>
            <p:spPr>
              <a:xfrm flipH="1">
                <a:off x="3074704" y="4146077"/>
                <a:ext cx="186608" cy="1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직선 연결선 592">
                <a:extLst>
                  <a:ext uri="{FF2B5EF4-FFF2-40B4-BE49-F238E27FC236}">
                    <a16:creationId xmlns:a16="http://schemas.microsoft.com/office/drawing/2014/main" id="{CA88F3BD-3FD8-89FD-5FD0-A721E49210D8}"/>
                  </a:ext>
                </a:extLst>
              </p:cNvPr>
              <p:cNvCxnSpPr>
                <a:cxnSpLocks/>
                <a:stCxn id="14" idx="2"/>
                <a:endCxn id="10" idx="6"/>
              </p:cNvCxnSpPr>
              <p:nvPr/>
            </p:nvCxnSpPr>
            <p:spPr>
              <a:xfrm flipH="1">
                <a:off x="3074703" y="4146077"/>
                <a:ext cx="186609" cy="533515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직선 연결선 595">
                <a:extLst>
                  <a:ext uri="{FF2B5EF4-FFF2-40B4-BE49-F238E27FC236}">
                    <a16:creationId xmlns:a16="http://schemas.microsoft.com/office/drawing/2014/main" id="{D75A7EDD-FB94-DDB0-3853-D5D6A0AACB7A}"/>
                  </a:ext>
                </a:extLst>
              </p:cNvPr>
              <p:cNvCxnSpPr>
                <a:cxnSpLocks/>
                <a:stCxn id="10" idx="6"/>
                <a:endCxn id="16" idx="2"/>
              </p:cNvCxnSpPr>
              <p:nvPr/>
            </p:nvCxnSpPr>
            <p:spPr>
              <a:xfrm>
                <a:off x="3074703" y="4679592"/>
                <a:ext cx="186607" cy="189072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직선 연결선 598">
                <a:extLst>
                  <a:ext uri="{FF2B5EF4-FFF2-40B4-BE49-F238E27FC236}">
                    <a16:creationId xmlns:a16="http://schemas.microsoft.com/office/drawing/2014/main" id="{8B0B3DDB-7749-E889-F796-B670403015AB}"/>
                  </a:ext>
                </a:extLst>
              </p:cNvPr>
              <p:cNvCxnSpPr>
                <a:cxnSpLocks/>
                <a:stCxn id="11" idx="2"/>
                <a:endCxn id="57" idx="6"/>
              </p:cNvCxnSpPr>
              <p:nvPr/>
            </p:nvCxnSpPr>
            <p:spPr>
              <a:xfrm flipH="1" flipV="1">
                <a:off x="4529105" y="3423490"/>
                <a:ext cx="186607" cy="722588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직선 연결선 601">
                <a:extLst>
                  <a:ext uri="{FF2B5EF4-FFF2-40B4-BE49-F238E27FC236}">
                    <a16:creationId xmlns:a16="http://schemas.microsoft.com/office/drawing/2014/main" id="{CF9AEC09-D379-8228-15D2-F8B7BDB91AEC}"/>
                  </a:ext>
                </a:extLst>
              </p:cNvPr>
              <p:cNvCxnSpPr>
                <a:cxnSpLocks/>
                <a:stCxn id="11" idx="2"/>
                <a:endCxn id="58" idx="6"/>
              </p:cNvCxnSpPr>
              <p:nvPr/>
            </p:nvCxnSpPr>
            <p:spPr>
              <a:xfrm flipH="1" flipV="1">
                <a:off x="4529107" y="4146077"/>
                <a:ext cx="186605" cy="1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직선 연결선 604">
                <a:extLst>
                  <a:ext uri="{FF2B5EF4-FFF2-40B4-BE49-F238E27FC236}">
                    <a16:creationId xmlns:a16="http://schemas.microsoft.com/office/drawing/2014/main" id="{FCDAC43E-CAF7-C288-6EE5-124914E648B3}"/>
                  </a:ext>
                </a:extLst>
              </p:cNvPr>
              <p:cNvCxnSpPr>
                <a:cxnSpLocks/>
                <a:stCxn id="59" idx="6"/>
                <a:endCxn id="11" idx="2"/>
              </p:cNvCxnSpPr>
              <p:nvPr/>
            </p:nvCxnSpPr>
            <p:spPr>
              <a:xfrm flipV="1">
                <a:off x="4529105" y="4146078"/>
                <a:ext cx="186607" cy="722586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직선 연결선 607">
                <a:extLst>
                  <a:ext uri="{FF2B5EF4-FFF2-40B4-BE49-F238E27FC236}">
                    <a16:creationId xmlns:a16="http://schemas.microsoft.com/office/drawing/2014/main" id="{DD6B036B-9D10-CE69-5110-B8E85F88568E}"/>
                  </a:ext>
                </a:extLst>
              </p:cNvPr>
              <p:cNvCxnSpPr>
                <a:cxnSpLocks/>
                <a:stCxn id="57" idx="2"/>
                <a:endCxn id="52" idx="6"/>
              </p:cNvCxnSpPr>
              <p:nvPr/>
            </p:nvCxnSpPr>
            <p:spPr>
              <a:xfrm flipH="1">
                <a:off x="4044304" y="3423490"/>
                <a:ext cx="186608" cy="14451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직선 연결선 611">
                <a:extLst>
                  <a:ext uri="{FF2B5EF4-FFF2-40B4-BE49-F238E27FC236}">
                    <a16:creationId xmlns:a16="http://schemas.microsoft.com/office/drawing/2014/main" id="{D303B81B-59C7-770F-D825-3367A32BEC2E}"/>
                  </a:ext>
                </a:extLst>
              </p:cNvPr>
              <p:cNvCxnSpPr>
                <a:cxnSpLocks/>
                <a:stCxn id="58" idx="2"/>
                <a:endCxn id="52" idx="6"/>
              </p:cNvCxnSpPr>
              <p:nvPr/>
            </p:nvCxnSpPr>
            <p:spPr>
              <a:xfrm flipH="1">
                <a:off x="4044304" y="4146077"/>
                <a:ext cx="186610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직선 연결선 614">
                <a:extLst>
                  <a:ext uri="{FF2B5EF4-FFF2-40B4-BE49-F238E27FC236}">
                    <a16:creationId xmlns:a16="http://schemas.microsoft.com/office/drawing/2014/main" id="{6FA3E5E2-0411-428E-3A96-63441156256C}"/>
                  </a:ext>
                </a:extLst>
              </p:cNvPr>
              <p:cNvCxnSpPr>
                <a:cxnSpLocks/>
                <a:stCxn id="59" idx="2"/>
                <a:endCxn id="52" idx="6"/>
              </p:cNvCxnSpPr>
              <p:nvPr/>
            </p:nvCxnSpPr>
            <p:spPr>
              <a:xfrm flipH="1">
                <a:off x="4044304" y="4868664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직선 연결선 617">
                <a:extLst>
                  <a:ext uri="{FF2B5EF4-FFF2-40B4-BE49-F238E27FC236}">
                    <a16:creationId xmlns:a16="http://schemas.microsoft.com/office/drawing/2014/main" id="{1FB3DF2C-BA4C-876F-AA0F-400AD39268EC}"/>
                  </a:ext>
                </a:extLst>
              </p:cNvPr>
              <p:cNvCxnSpPr>
                <a:cxnSpLocks/>
                <a:stCxn id="59" idx="2"/>
                <a:endCxn id="50" idx="6"/>
              </p:cNvCxnSpPr>
              <p:nvPr/>
            </p:nvCxnSpPr>
            <p:spPr>
              <a:xfrm flipH="1" flipV="1">
                <a:off x="4044304" y="3423490"/>
                <a:ext cx="186608" cy="14451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직선 연결선 620">
                <a:extLst>
                  <a:ext uri="{FF2B5EF4-FFF2-40B4-BE49-F238E27FC236}">
                    <a16:creationId xmlns:a16="http://schemas.microsoft.com/office/drawing/2014/main" id="{03E0EDC4-E7D3-7639-B268-1D287ED904FC}"/>
                  </a:ext>
                </a:extLst>
              </p:cNvPr>
              <p:cNvCxnSpPr>
                <a:cxnSpLocks/>
                <a:stCxn id="58" idx="2"/>
                <a:endCxn id="50" idx="6"/>
              </p:cNvCxnSpPr>
              <p:nvPr/>
            </p:nvCxnSpPr>
            <p:spPr>
              <a:xfrm flipH="1" flipV="1">
                <a:off x="4044304" y="3423490"/>
                <a:ext cx="186610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직선 연결선 623">
                <a:extLst>
                  <a:ext uri="{FF2B5EF4-FFF2-40B4-BE49-F238E27FC236}">
                    <a16:creationId xmlns:a16="http://schemas.microsoft.com/office/drawing/2014/main" id="{C6010192-6CB3-B440-937E-04C9E1AA8B91}"/>
                  </a:ext>
                </a:extLst>
              </p:cNvPr>
              <p:cNvCxnSpPr>
                <a:cxnSpLocks/>
                <a:stCxn id="57" idx="2"/>
                <a:endCxn id="50" idx="6"/>
              </p:cNvCxnSpPr>
              <p:nvPr/>
            </p:nvCxnSpPr>
            <p:spPr>
              <a:xfrm flipH="1">
                <a:off x="4044304" y="3423490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직선 연결선 626">
                <a:extLst>
                  <a:ext uri="{FF2B5EF4-FFF2-40B4-BE49-F238E27FC236}">
                    <a16:creationId xmlns:a16="http://schemas.microsoft.com/office/drawing/2014/main" id="{FF194962-11B2-4472-E655-EF40438929F1}"/>
                  </a:ext>
                </a:extLst>
              </p:cNvPr>
              <p:cNvCxnSpPr>
                <a:cxnSpLocks/>
                <a:stCxn id="57" idx="2"/>
                <a:endCxn id="51" idx="6"/>
              </p:cNvCxnSpPr>
              <p:nvPr/>
            </p:nvCxnSpPr>
            <p:spPr>
              <a:xfrm flipH="1">
                <a:off x="4044306" y="3423490"/>
                <a:ext cx="186606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직선 연결선 631">
                <a:extLst>
                  <a:ext uri="{FF2B5EF4-FFF2-40B4-BE49-F238E27FC236}">
                    <a16:creationId xmlns:a16="http://schemas.microsoft.com/office/drawing/2014/main" id="{52C5C741-FD6C-2AFD-22E2-F6B64691EBC4}"/>
                  </a:ext>
                </a:extLst>
              </p:cNvPr>
              <p:cNvCxnSpPr>
                <a:cxnSpLocks/>
                <a:stCxn id="58" idx="2"/>
                <a:endCxn id="51" idx="6"/>
              </p:cNvCxnSpPr>
              <p:nvPr/>
            </p:nvCxnSpPr>
            <p:spPr>
              <a:xfrm flipH="1">
                <a:off x="4044306" y="4146077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직선 연결선 636">
                <a:extLst>
                  <a:ext uri="{FF2B5EF4-FFF2-40B4-BE49-F238E27FC236}">
                    <a16:creationId xmlns:a16="http://schemas.microsoft.com/office/drawing/2014/main" id="{7F8B8DDF-B4C1-B99E-01CE-E1F90BDACB70}"/>
                  </a:ext>
                </a:extLst>
              </p:cNvPr>
              <p:cNvCxnSpPr>
                <a:cxnSpLocks/>
                <a:stCxn id="59" idx="2"/>
                <a:endCxn id="51" idx="6"/>
              </p:cNvCxnSpPr>
              <p:nvPr/>
            </p:nvCxnSpPr>
            <p:spPr>
              <a:xfrm flipH="1" flipV="1">
                <a:off x="4044306" y="4146077"/>
                <a:ext cx="186606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직선 연결선 640">
                <a:extLst>
                  <a:ext uri="{FF2B5EF4-FFF2-40B4-BE49-F238E27FC236}">
                    <a16:creationId xmlns:a16="http://schemas.microsoft.com/office/drawing/2014/main" id="{439BFCDB-85BD-D29F-323F-9B7DB0B47E37}"/>
                  </a:ext>
                </a:extLst>
              </p:cNvPr>
              <p:cNvCxnSpPr>
                <a:cxnSpLocks/>
                <a:stCxn id="51" idx="2"/>
                <a:endCxn id="14" idx="6"/>
              </p:cNvCxnSpPr>
              <p:nvPr/>
            </p:nvCxnSpPr>
            <p:spPr>
              <a:xfrm flipH="1">
                <a:off x="3559505" y="4146077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직선 연결선 643">
                <a:extLst>
                  <a:ext uri="{FF2B5EF4-FFF2-40B4-BE49-F238E27FC236}">
                    <a16:creationId xmlns:a16="http://schemas.microsoft.com/office/drawing/2014/main" id="{B5804EA9-900E-0674-4842-5C2F406D7A1D}"/>
                  </a:ext>
                </a:extLst>
              </p:cNvPr>
              <p:cNvCxnSpPr>
                <a:cxnSpLocks/>
                <a:stCxn id="52" idx="2"/>
                <a:endCxn id="14" idx="6"/>
              </p:cNvCxnSpPr>
              <p:nvPr/>
            </p:nvCxnSpPr>
            <p:spPr>
              <a:xfrm flipH="1" flipV="1">
                <a:off x="3559505" y="4146077"/>
                <a:ext cx="186606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직선 연결선 646">
                <a:extLst>
                  <a:ext uri="{FF2B5EF4-FFF2-40B4-BE49-F238E27FC236}">
                    <a16:creationId xmlns:a16="http://schemas.microsoft.com/office/drawing/2014/main" id="{AB774219-EC85-B63C-B481-98940F3CF4D2}"/>
                  </a:ext>
                </a:extLst>
              </p:cNvPr>
              <p:cNvCxnSpPr>
                <a:cxnSpLocks/>
                <a:stCxn id="14" idx="6"/>
                <a:endCxn id="50" idx="2"/>
              </p:cNvCxnSpPr>
              <p:nvPr/>
            </p:nvCxnSpPr>
            <p:spPr>
              <a:xfrm flipV="1">
                <a:off x="3559505" y="3423490"/>
                <a:ext cx="186606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직선 연결선 649">
                <a:extLst>
                  <a:ext uri="{FF2B5EF4-FFF2-40B4-BE49-F238E27FC236}">
                    <a16:creationId xmlns:a16="http://schemas.microsoft.com/office/drawing/2014/main" id="{CE18C2CF-CCB4-37B8-C7D0-F1DCA05D54CB}"/>
                  </a:ext>
                </a:extLst>
              </p:cNvPr>
              <p:cNvCxnSpPr>
                <a:cxnSpLocks/>
                <a:stCxn id="12" idx="6"/>
                <a:endCxn id="50" idx="2"/>
              </p:cNvCxnSpPr>
              <p:nvPr/>
            </p:nvCxnSpPr>
            <p:spPr>
              <a:xfrm>
                <a:off x="3559503" y="3423490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직선 연결선 652">
                <a:extLst>
                  <a:ext uri="{FF2B5EF4-FFF2-40B4-BE49-F238E27FC236}">
                    <a16:creationId xmlns:a16="http://schemas.microsoft.com/office/drawing/2014/main" id="{11A727D5-F2D4-11A3-7C14-4B32D8C037FA}"/>
                  </a:ext>
                </a:extLst>
              </p:cNvPr>
              <p:cNvCxnSpPr>
                <a:cxnSpLocks/>
                <a:stCxn id="12" idx="6"/>
                <a:endCxn id="51" idx="2"/>
              </p:cNvCxnSpPr>
              <p:nvPr/>
            </p:nvCxnSpPr>
            <p:spPr>
              <a:xfrm>
                <a:off x="3559503" y="3423490"/>
                <a:ext cx="186610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 655">
                <a:extLst>
                  <a:ext uri="{FF2B5EF4-FFF2-40B4-BE49-F238E27FC236}">
                    <a16:creationId xmlns:a16="http://schemas.microsoft.com/office/drawing/2014/main" id="{80F62FD4-582C-FF16-60E2-CF22E6BDFCC5}"/>
                  </a:ext>
                </a:extLst>
              </p:cNvPr>
              <p:cNvCxnSpPr>
                <a:cxnSpLocks/>
                <a:stCxn id="12" idx="6"/>
                <a:endCxn id="52" idx="2"/>
              </p:cNvCxnSpPr>
              <p:nvPr/>
            </p:nvCxnSpPr>
            <p:spPr>
              <a:xfrm>
                <a:off x="3559503" y="3423490"/>
                <a:ext cx="186608" cy="14451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 658">
                <a:extLst>
                  <a:ext uri="{FF2B5EF4-FFF2-40B4-BE49-F238E27FC236}">
                    <a16:creationId xmlns:a16="http://schemas.microsoft.com/office/drawing/2014/main" id="{227D926E-145E-574A-FB37-211B03CF3B78}"/>
                  </a:ext>
                </a:extLst>
              </p:cNvPr>
              <p:cNvCxnSpPr>
                <a:cxnSpLocks/>
                <a:stCxn id="51" idx="2"/>
                <a:endCxn id="16" idx="6"/>
              </p:cNvCxnSpPr>
              <p:nvPr/>
            </p:nvCxnSpPr>
            <p:spPr>
              <a:xfrm flipH="1">
                <a:off x="3559503" y="4146077"/>
                <a:ext cx="186610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 661">
                <a:extLst>
                  <a:ext uri="{FF2B5EF4-FFF2-40B4-BE49-F238E27FC236}">
                    <a16:creationId xmlns:a16="http://schemas.microsoft.com/office/drawing/2014/main" id="{38F479F5-6EBD-5BE1-DDD1-3EBEEBA581F8}"/>
                  </a:ext>
                </a:extLst>
              </p:cNvPr>
              <p:cNvCxnSpPr>
                <a:cxnSpLocks/>
                <a:stCxn id="52" idx="2"/>
                <a:endCxn id="16" idx="6"/>
              </p:cNvCxnSpPr>
              <p:nvPr/>
            </p:nvCxnSpPr>
            <p:spPr>
              <a:xfrm flipH="1">
                <a:off x="3559503" y="4868664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직선 연결선 665">
                <a:extLst>
                  <a:ext uri="{FF2B5EF4-FFF2-40B4-BE49-F238E27FC236}">
                    <a16:creationId xmlns:a16="http://schemas.microsoft.com/office/drawing/2014/main" id="{95F43E33-42DA-67D1-641E-B8A9F5B1598D}"/>
                  </a:ext>
                </a:extLst>
              </p:cNvPr>
              <p:cNvCxnSpPr>
                <a:cxnSpLocks/>
                <a:stCxn id="50" idx="2"/>
                <a:endCxn id="16" idx="6"/>
              </p:cNvCxnSpPr>
              <p:nvPr/>
            </p:nvCxnSpPr>
            <p:spPr>
              <a:xfrm flipH="1">
                <a:off x="3559503" y="3423490"/>
                <a:ext cx="186608" cy="14451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8" name="그룹 727">
            <a:extLst>
              <a:ext uri="{FF2B5EF4-FFF2-40B4-BE49-F238E27FC236}">
                <a16:creationId xmlns:a16="http://schemas.microsoft.com/office/drawing/2014/main" id="{01E992E4-214C-8312-3748-93479089BC1D}"/>
              </a:ext>
            </a:extLst>
          </p:cNvPr>
          <p:cNvGrpSpPr/>
          <p:nvPr/>
        </p:nvGrpSpPr>
        <p:grpSpPr>
          <a:xfrm>
            <a:off x="3789445" y="2727287"/>
            <a:ext cx="2777510" cy="2539386"/>
            <a:chOff x="5513269" y="2784378"/>
            <a:chExt cx="2777510" cy="25393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6FE328-01B0-C175-4724-4CC795A150A5}"/>
                </a:ext>
              </a:extLst>
            </p:cNvPr>
            <p:cNvSpPr txBox="1"/>
            <p:nvPr/>
          </p:nvSpPr>
          <p:spPr>
            <a:xfrm>
              <a:off x="5513269" y="5015987"/>
              <a:ext cx="27775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pc="-50" dirty="0">
                  <a:solidFill>
                    <a:srgbClr val="13294B"/>
                  </a:solidFill>
                </a:rPr>
                <a:t>11</a:t>
              </a:r>
              <a:r>
                <a:rPr lang="en-US" altLang="ko-KR" sz="1400" spc="-50" dirty="0">
                  <a:solidFill>
                    <a:srgbClr val="13294B"/>
                  </a:solidFill>
                </a:rPr>
                <a:t> layers, 210K parameters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0" name="TextBox 669">
                  <a:extLst>
                    <a:ext uri="{FF2B5EF4-FFF2-40B4-BE49-F238E27FC236}">
                      <a16:creationId xmlns:a16="http://schemas.microsoft.com/office/drawing/2014/main" id="{C2E80A37-7AA9-4BEE-ACEE-6531A71782E6}"/>
                    </a:ext>
                  </a:extLst>
                </p:cNvPr>
                <p:cNvSpPr txBox="1"/>
                <p:nvPr/>
              </p:nvSpPr>
              <p:spPr>
                <a:xfrm>
                  <a:off x="6652768" y="2784378"/>
                  <a:ext cx="49851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altLang="ko-KR" sz="2000" b="1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sz="2000" b="0" i="1" spc="-3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sym typeface="Arial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70" name="TextBox 669">
                  <a:extLst>
                    <a:ext uri="{FF2B5EF4-FFF2-40B4-BE49-F238E27FC236}">
                      <a16:creationId xmlns:a16="http://schemas.microsoft.com/office/drawing/2014/main" id="{C2E80A37-7AA9-4BEE-ACEE-6531A7178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768" y="2784378"/>
                  <a:ext cx="498513" cy="400110"/>
                </a:xfrm>
                <a:prstGeom prst="rect">
                  <a:avLst/>
                </a:prstGeom>
                <a:blipFill>
                  <a:blip r:embed="rId15"/>
                  <a:stretch>
                    <a:fillRect l="-123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1" name="그룹 670">
              <a:extLst>
                <a:ext uri="{FF2B5EF4-FFF2-40B4-BE49-F238E27FC236}">
                  <a16:creationId xmlns:a16="http://schemas.microsoft.com/office/drawing/2014/main" id="{FF4102F4-29CD-DA7C-7FF1-E09FC36BE6EA}"/>
                </a:ext>
              </a:extLst>
            </p:cNvPr>
            <p:cNvGrpSpPr/>
            <p:nvPr/>
          </p:nvGrpSpPr>
          <p:grpSpPr>
            <a:xfrm>
              <a:off x="5698607" y="3274393"/>
              <a:ext cx="2406835" cy="1743368"/>
              <a:chOff x="2691790" y="3274393"/>
              <a:chExt cx="2406835" cy="1743368"/>
            </a:xfrm>
          </p:grpSpPr>
          <p:grpSp>
            <p:nvGrpSpPr>
              <p:cNvPr id="672" name="그룹 671">
                <a:extLst>
                  <a:ext uri="{FF2B5EF4-FFF2-40B4-BE49-F238E27FC236}">
                    <a16:creationId xmlns:a16="http://schemas.microsoft.com/office/drawing/2014/main" id="{495FEA1E-2560-57D3-84DC-DC7434C2BDB9}"/>
                  </a:ext>
                </a:extLst>
              </p:cNvPr>
              <p:cNvGrpSpPr/>
              <p:nvPr/>
            </p:nvGrpSpPr>
            <p:grpSpPr>
              <a:xfrm>
                <a:off x="2691790" y="3421107"/>
                <a:ext cx="382914" cy="1449941"/>
                <a:chOff x="2438399" y="3339870"/>
                <a:chExt cx="382914" cy="14499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5" name="타원 724">
                      <a:extLst>
                        <a:ext uri="{FF2B5EF4-FFF2-40B4-BE49-F238E27FC236}">
                          <a16:creationId xmlns:a16="http://schemas.microsoft.com/office/drawing/2014/main" id="{378E244D-0EAD-90A8-7C07-0EC270FD1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8400" y="3339870"/>
                      <a:ext cx="382913" cy="38291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13294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800" i="1" spc="-150" smtClean="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1" i="1" spc="-1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ko-KR" sz="1800" b="0" i="1" spc="-150" smtClean="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/>
                    </a:p>
                  </p:txBody>
                </p:sp>
              </mc:Choice>
              <mc:Fallback xmlns="">
                <p:sp>
                  <p:nvSpPr>
                    <p:cNvPr id="725" name="타원 724">
                      <a:extLst>
                        <a:ext uri="{FF2B5EF4-FFF2-40B4-BE49-F238E27FC236}">
                          <a16:creationId xmlns:a16="http://schemas.microsoft.com/office/drawing/2014/main" id="{378E244D-0EAD-90A8-7C07-0EC270FD1B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400" y="3339870"/>
                      <a:ext cx="382913" cy="382913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2985" t="-4478" r="-16418" b="-16418"/>
                      </a:stretch>
                    </a:blipFill>
                    <a:ln>
                      <a:solidFill>
                        <a:srgbClr val="13294B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6" name="타원 725">
                      <a:extLst>
                        <a:ext uri="{FF2B5EF4-FFF2-40B4-BE49-F238E27FC236}">
                          <a16:creationId xmlns:a16="http://schemas.microsoft.com/office/drawing/2014/main" id="{7CCD3E4A-BA4C-2F01-F9F2-0DE29B114B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8400" y="3873384"/>
                      <a:ext cx="382913" cy="38291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13294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US" altLang="ko-KR" sz="1800" i="1" spc="-150" smtClean="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800" b="1" i="1" spc="-150" smtClean="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𝒂</m:t>
                                </m:r>
                                <m:r>
                                  <a:rPr lang="en-US" altLang="ko-KR" sz="1800" b="1" i="1" spc="-150" smtClean="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</m:e>
                            </m:acc>
                          </m:oMath>
                        </m:oMathPara>
                      </a14:m>
                      <a:endParaRPr lang="ko-KR" altLang="en-US" sz="1800" spc="-150" dirty="0"/>
                    </a:p>
                  </p:txBody>
                </p:sp>
              </mc:Choice>
              <mc:Fallback xmlns="">
                <p:sp>
                  <p:nvSpPr>
                    <p:cNvPr id="726" name="타원 725">
                      <a:extLst>
                        <a:ext uri="{FF2B5EF4-FFF2-40B4-BE49-F238E27FC236}">
                          <a16:creationId xmlns:a16="http://schemas.microsoft.com/office/drawing/2014/main" id="{7CCD3E4A-BA4C-2F01-F9F2-0DE29B114B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400" y="3873384"/>
                      <a:ext cx="382913" cy="382913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rgbClr val="13294B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7" name="타원 726">
                      <a:extLst>
                        <a:ext uri="{FF2B5EF4-FFF2-40B4-BE49-F238E27FC236}">
                          <a16:creationId xmlns:a16="http://schemas.microsoft.com/office/drawing/2014/main" id="{C113D320-4C74-6AD8-8B50-1FCED3C4F3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8399" y="4406898"/>
                      <a:ext cx="382913" cy="38291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13294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̇"/>
                                <m:ctrlPr>
                                  <a:rPr lang="en-US" altLang="ko-KR" sz="1800" i="1" spc="-150" smtClean="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sz="1800" i="1" spc="-150">
                                        <a:solidFill>
                                          <a:srgbClr val="13294B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800" b="1" i="1" spc="-150" smtClean="0">
                                        <a:solidFill>
                                          <a:srgbClr val="13294B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𝒂</m:t>
                                    </m:r>
                                    <m:r>
                                      <a:rPr lang="en-US" altLang="ko-KR" sz="1800" b="1" i="1" spc="-150" smtClean="0">
                                        <a:solidFill>
                                          <a:srgbClr val="13294B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 </m:t>
                                    </m:r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ko-KR" altLang="en-US" sz="1800" spc="-150" dirty="0"/>
                    </a:p>
                  </p:txBody>
                </p:sp>
              </mc:Choice>
              <mc:Fallback xmlns="">
                <p:sp>
                  <p:nvSpPr>
                    <p:cNvPr id="727" name="타원 726">
                      <a:extLst>
                        <a:ext uri="{FF2B5EF4-FFF2-40B4-BE49-F238E27FC236}">
                          <a16:creationId xmlns:a16="http://schemas.microsoft.com/office/drawing/2014/main" id="{C113D320-4C74-6AD8-8B50-1FCED3C4F3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399" y="4406898"/>
                      <a:ext cx="382913" cy="382913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rgbClr val="13294B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3" name="타원 672">
                    <a:extLst>
                      <a:ext uri="{FF2B5EF4-FFF2-40B4-BE49-F238E27FC236}">
                        <a16:creationId xmlns:a16="http://schemas.microsoft.com/office/drawing/2014/main" id="{4CA1FC32-C6EB-84D0-5D20-C95EC83658D7}"/>
                      </a:ext>
                    </a:extLst>
                  </p:cNvPr>
                  <p:cNvSpPr/>
                  <p:nvPr/>
                </p:nvSpPr>
                <p:spPr>
                  <a:xfrm>
                    <a:off x="4715712" y="3954621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80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1800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b="1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800" spc="-150" dirty="0"/>
                  </a:p>
                </p:txBody>
              </p:sp>
            </mc:Choice>
            <mc:Fallback xmlns="">
              <p:sp>
                <p:nvSpPr>
                  <p:cNvPr id="673" name="타원 672">
                    <a:extLst>
                      <a:ext uri="{FF2B5EF4-FFF2-40B4-BE49-F238E27FC236}">
                        <a16:creationId xmlns:a16="http://schemas.microsoft.com/office/drawing/2014/main" id="{4CA1FC32-C6EB-84D0-5D20-C95EC83658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712" y="3954621"/>
                    <a:ext cx="382913" cy="382913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 l="-4478"/>
                    </a:stretch>
                  </a:blipFill>
                  <a:ln>
                    <a:solidFill>
                      <a:srgbClr val="13294B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4" name="그룹 673">
                <a:extLst>
                  <a:ext uri="{FF2B5EF4-FFF2-40B4-BE49-F238E27FC236}">
                    <a16:creationId xmlns:a16="http://schemas.microsoft.com/office/drawing/2014/main" id="{0B7F94C0-7D73-E0FF-C359-56A83249A3DB}"/>
                  </a:ext>
                </a:extLst>
              </p:cNvPr>
              <p:cNvGrpSpPr/>
              <p:nvPr/>
            </p:nvGrpSpPr>
            <p:grpSpPr>
              <a:xfrm>
                <a:off x="3261310" y="3274393"/>
                <a:ext cx="298195" cy="1743368"/>
                <a:chOff x="3261310" y="3292147"/>
                <a:chExt cx="298195" cy="1743368"/>
              </a:xfrm>
            </p:grpSpPr>
            <p:grpSp>
              <p:nvGrpSpPr>
                <p:cNvPr id="719" name="그룹 718">
                  <a:extLst>
                    <a:ext uri="{FF2B5EF4-FFF2-40B4-BE49-F238E27FC236}">
                      <a16:creationId xmlns:a16="http://schemas.microsoft.com/office/drawing/2014/main" id="{403E2D66-0E35-FE9C-ACC1-0250F39A6708}"/>
                    </a:ext>
                  </a:extLst>
                </p:cNvPr>
                <p:cNvGrpSpPr/>
                <p:nvPr/>
              </p:nvGrpSpPr>
              <p:grpSpPr>
                <a:xfrm>
                  <a:off x="3261310" y="3292147"/>
                  <a:ext cx="298195" cy="1743368"/>
                  <a:chOff x="3245266" y="2987080"/>
                  <a:chExt cx="382915" cy="2238672"/>
                </a:xfrm>
              </p:grpSpPr>
              <p:sp>
                <p:nvSpPr>
                  <p:cNvPr id="722" name="타원 721">
                    <a:extLst>
                      <a:ext uri="{FF2B5EF4-FFF2-40B4-BE49-F238E27FC236}">
                        <a16:creationId xmlns:a16="http://schemas.microsoft.com/office/drawing/2014/main" id="{7E4DF0F7-4CAC-A99E-1145-BB73566A94B6}"/>
                      </a:ext>
                    </a:extLst>
                  </p:cNvPr>
                  <p:cNvSpPr/>
                  <p:nvPr/>
                </p:nvSpPr>
                <p:spPr>
                  <a:xfrm>
                    <a:off x="3245266" y="298708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3" name="타원 722">
                    <a:extLst>
                      <a:ext uri="{FF2B5EF4-FFF2-40B4-BE49-F238E27FC236}">
                        <a16:creationId xmlns:a16="http://schemas.microsoft.com/office/drawing/2014/main" id="{7461F6DC-6B0F-AB0B-CF33-220046F1A441}"/>
                      </a:ext>
                    </a:extLst>
                  </p:cNvPr>
                  <p:cNvSpPr/>
                  <p:nvPr/>
                </p:nvSpPr>
                <p:spPr>
                  <a:xfrm>
                    <a:off x="3245268" y="391496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4" name="타원 723">
                    <a:extLst>
                      <a:ext uri="{FF2B5EF4-FFF2-40B4-BE49-F238E27FC236}">
                        <a16:creationId xmlns:a16="http://schemas.microsoft.com/office/drawing/2014/main" id="{A4CBF2B3-BFD0-A79A-6876-E30EF3156541}"/>
                      </a:ext>
                    </a:extLst>
                  </p:cNvPr>
                  <p:cNvSpPr/>
                  <p:nvPr/>
                </p:nvSpPr>
                <p:spPr>
                  <a:xfrm>
                    <a:off x="3245266" y="4842839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0" name="TextBox 719">
                      <a:extLst>
                        <a:ext uri="{FF2B5EF4-FFF2-40B4-BE49-F238E27FC236}">
                          <a16:creationId xmlns:a16="http://schemas.microsoft.com/office/drawing/2014/main" id="{FCE71848-DFFD-A151-3D86-92C1D2E15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20" name="TextBox 719">
                      <a:extLst>
                        <a:ext uri="{FF2B5EF4-FFF2-40B4-BE49-F238E27FC236}">
                          <a16:creationId xmlns:a16="http://schemas.microsoft.com/office/drawing/2014/main" id="{FCE71848-DFFD-A151-3D86-92C1D2E157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33333" r="-37500" b="-78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1" name="TextBox 720">
                      <a:extLst>
                        <a:ext uri="{FF2B5EF4-FFF2-40B4-BE49-F238E27FC236}">
                          <a16:creationId xmlns:a16="http://schemas.microsoft.com/office/drawing/2014/main" id="{DBACF39E-1F6A-F5D6-710F-46322A8293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21" name="TextBox 720">
                      <a:extLst>
                        <a:ext uri="{FF2B5EF4-FFF2-40B4-BE49-F238E27FC236}">
                          <a16:creationId xmlns:a16="http://schemas.microsoft.com/office/drawing/2014/main" id="{DBACF39E-1F6A-F5D6-710F-46322A8293A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33333" r="-37500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75" name="그룹 674">
                <a:extLst>
                  <a:ext uri="{FF2B5EF4-FFF2-40B4-BE49-F238E27FC236}">
                    <a16:creationId xmlns:a16="http://schemas.microsoft.com/office/drawing/2014/main" id="{03212B77-CE92-8ACE-C5F7-844A16DB19EC}"/>
                  </a:ext>
                </a:extLst>
              </p:cNvPr>
              <p:cNvGrpSpPr/>
              <p:nvPr/>
            </p:nvGrpSpPr>
            <p:grpSpPr>
              <a:xfrm>
                <a:off x="3746111" y="3274393"/>
                <a:ext cx="298195" cy="1743368"/>
                <a:chOff x="3261310" y="3292147"/>
                <a:chExt cx="298195" cy="1743368"/>
              </a:xfrm>
            </p:grpSpPr>
            <p:grpSp>
              <p:nvGrpSpPr>
                <p:cNvPr id="713" name="그룹 712">
                  <a:extLst>
                    <a:ext uri="{FF2B5EF4-FFF2-40B4-BE49-F238E27FC236}">
                      <a16:creationId xmlns:a16="http://schemas.microsoft.com/office/drawing/2014/main" id="{04A115E0-F917-59B8-B6E7-1BE10AB50067}"/>
                    </a:ext>
                  </a:extLst>
                </p:cNvPr>
                <p:cNvGrpSpPr/>
                <p:nvPr/>
              </p:nvGrpSpPr>
              <p:grpSpPr>
                <a:xfrm>
                  <a:off x="3261310" y="3292147"/>
                  <a:ext cx="298195" cy="1743368"/>
                  <a:chOff x="3245266" y="2987080"/>
                  <a:chExt cx="382915" cy="2238672"/>
                </a:xfrm>
              </p:grpSpPr>
              <p:sp>
                <p:nvSpPr>
                  <p:cNvPr id="716" name="타원 715">
                    <a:extLst>
                      <a:ext uri="{FF2B5EF4-FFF2-40B4-BE49-F238E27FC236}">
                        <a16:creationId xmlns:a16="http://schemas.microsoft.com/office/drawing/2014/main" id="{E6D16002-8877-671E-1349-C872489AACD7}"/>
                      </a:ext>
                    </a:extLst>
                  </p:cNvPr>
                  <p:cNvSpPr/>
                  <p:nvPr/>
                </p:nvSpPr>
                <p:spPr>
                  <a:xfrm>
                    <a:off x="3245266" y="298708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7" name="타원 716">
                    <a:extLst>
                      <a:ext uri="{FF2B5EF4-FFF2-40B4-BE49-F238E27FC236}">
                        <a16:creationId xmlns:a16="http://schemas.microsoft.com/office/drawing/2014/main" id="{66B11D2C-DA4E-3EEE-E7F4-9593BD5188E6}"/>
                      </a:ext>
                    </a:extLst>
                  </p:cNvPr>
                  <p:cNvSpPr/>
                  <p:nvPr/>
                </p:nvSpPr>
                <p:spPr>
                  <a:xfrm>
                    <a:off x="3245268" y="391496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8" name="타원 717">
                    <a:extLst>
                      <a:ext uri="{FF2B5EF4-FFF2-40B4-BE49-F238E27FC236}">
                        <a16:creationId xmlns:a16="http://schemas.microsoft.com/office/drawing/2014/main" id="{B296BE24-0039-C1E1-9E72-2F85F896651B}"/>
                      </a:ext>
                    </a:extLst>
                  </p:cNvPr>
                  <p:cNvSpPr/>
                  <p:nvPr/>
                </p:nvSpPr>
                <p:spPr>
                  <a:xfrm>
                    <a:off x="3245266" y="4842839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4" name="TextBox 713">
                      <a:extLst>
                        <a:ext uri="{FF2B5EF4-FFF2-40B4-BE49-F238E27FC236}">
                          <a16:creationId xmlns:a16="http://schemas.microsoft.com/office/drawing/2014/main" id="{98B52430-602F-6FCC-8C6C-1539000F9A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14" name="TextBox 713">
                      <a:extLst>
                        <a:ext uri="{FF2B5EF4-FFF2-40B4-BE49-F238E27FC236}">
                          <a16:creationId xmlns:a16="http://schemas.microsoft.com/office/drawing/2014/main" id="{98B52430-602F-6FCC-8C6C-1539000F9A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2000" r="-32000" b="-78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5" name="TextBox 714">
                      <a:extLst>
                        <a:ext uri="{FF2B5EF4-FFF2-40B4-BE49-F238E27FC236}">
                          <a16:creationId xmlns:a16="http://schemas.microsoft.com/office/drawing/2014/main" id="{5DF1A022-6B12-1A8A-BF26-D043FF60E2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15" name="TextBox 714">
                      <a:extLst>
                        <a:ext uri="{FF2B5EF4-FFF2-40B4-BE49-F238E27FC236}">
                          <a16:creationId xmlns:a16="http://schemas.microsoft.com/office/drawing/2014/main" id="{5DF1A022-6B12-1A8A-BF26-D043FF60E2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32000" r="-32000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76" name="그룹 675">
                <a:extLst>
                  <a:ext uri="{FF2B5EF4-FFF2-40B4-BE49-F238E27FC236}">
                    <a16:creationId xmlns:a16="http://schemas.microsoft.com/office/drawing/2014/main" id="{D6A0C7FC-11D5-12DF-D63E-8D2705CC6848}"/>
                  </a:ext>
                </a:extLst>
              </p:cNvPr>
              <p:cNvGrpSpPr/>
              <p:nvPr/>
            </p:nvGrpSpPr>
            <p:grpSpPr>
              <a:xfrm>
                <a:off x="4230912" y="3274393"/>
                <a:ext cx="298195" cy="1743368"/>
                <a:chOff x="3261310" y="3292147"/>
                <a:chExt cx="298195" cy="1743368"/>
              </a:xfrm>
            </p:grpSpPr>
            <p:grpSp>
              <p:nvGrpSpPr>
                <p:cNvPr id="707" name="그룹 706">
                  <a:extLst>
                    <a:ext uri="{FF2B5EF4-FFF2-40B4-BE49-F238E27FC236}">
                      <a16:creationId xmlns:a16="http://schemas.microsoft.com/office/drawing/2014/main" id="{23688FFA-AE26-7013-1BD3-966F3972496F}"/>
                    </a:ext>
                  </a:extLst>
                </p:cNvPr>
                <p:cNvGrpSpPr/>
                <p:nvPr/>
              </p:nvGrpSpPr>
              <p:grpSpPr>
                <a:xfrm>
                  <a:off x="3261310" y="3292147"/>
                  <a:ext cx="298195" cy="1743368"/>
                  <a:chOff x="3245266" y="2987080"/>
                  <a:chExt cx="382915" cy="2238672"/>
                </a:xfrm>
              </p:grpSpPr>
              <p:sp>
                <p:nvSpPr>
                  <p:cNvPr id="710" name="타원 709">
                    <a:extLst>
                      <a:ext uri="{FF2B5EF4-FFF2-40B4-BE49-F238E27FC236}">
                        <a16:creationId xmlns:a16="http://schemas.microsoft.com/office/drawing/2014/main" id="{DA717A63-8183-6095-A02A-44035E2F7D5E}"/>
                      </a:ext>
                    </a:extLst>
                  </p:cNvPr>
                  <p:cNvSpPr/>
                  <p:nvPr/>
                </p:nvSpPr>
                <p:spPr>
                  <a:xfrm>
                    <a:off x="3245266" y="298708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타원 710">
                    <a:extLst>
                      <a:ext uri="{FF2B5EF4-FFF2-40B4-BE49-F238E27FC236}">
                        <a16:creationId xmlns:a16="http://schemas.microsoft.com/office/drawing/2014/main" id="{B71894EB-D67E-A518-4472-CCAF0EDCE147}"/>
                      </a:ext>
                    </a:extLst>
                  </p:cNvPr>
                  <p:cNvSpPr/>
                  <p:nvPr/>
                </p:nvSpPr>
                <p:spPr>
                  <a:xfrm>
                    <a:off x="3245268" y="3914960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2" name="타원 711">
                    <a:extLst>
                      <a:ext uri="{FF2B5EF4-FFF2-40B4-BE49-F238E27FC236}">
                        <a16:creationId xmlns:a16="http://schemas.microsoft.com/office/drawing/2014/main" id="{28D18528-C7E8-0BDD-8663-0DE5287F7328}"/>
                      </a:ext>
                    </a:extLst>
                  </p:cNvPr>
                  <p:cNvSpPr/>
                  <p:nvPr/>
                </p:nvSpPr>
                <p:spPr>
                  <a:xfrm>
                    <a:off x="3245266" y="4842839"/>
                    <a:ext cx="382913" cy="382913"/>
                  </a:xfrm>
                  <a:prstGeom prst="ellipse">
                    <a:avLst/>
                  </a:prstGeom>
                  <a:noFill/>
                  <a:ln>
                    <a:solidFill>
                      <a:srgbClr val="13294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8" name="TextBox 707">
                      <a:extLst>
                        <a:ext uri="{FF2B5EF4-FFF2-40B4-BE49-F238E27FC236}">
                          <a16:creationId xmlns:a16="http://schemas.microsoft.com/office/drawing/2014/main" id="{C6CC8FCD-EC67-7D02-19E9-FD230F383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8" name="TextBox 707">
                      <a:extLst>
                        <a:ext uri="{FF2B5EF4-FFF2-40B4-BE49-F238E27FC236}">
                          <a16:creationId xmlns:a16="http://schemas.microsoft.com/office/drawing/2014/main" id="{C6CC8FCD-EC67-7D02-19E9-FD230F383E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3643858"/>
                      <a:ext cx="150682" cy="30777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33333" r="-37500" b="-78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9" name="TextBox 708">
                      <a:extLst>
                        <a:ext uri="{FF2B5EF4-FFF2-40B4-BE49-F238E27FC236}">
                          <a16:creationId xmlns:a16="http://schemas.microsoft.com/office/drawing/2014/main" id="{76035D51-DA95-733D-48B7-FBA0FE240C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200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9" name="TextBox 708">
                      <a:extLst>
                        <a:ext uri="{FF2B5EF4-FFF2-40B4-BE49-F238E27FC236}">
                          <a16:creationId xmlns:a16="http://schemas.microsoft.com/office/drawing/2014/main" id="{76035D51-DA95-733D-48B7-FBA0FE240C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5065" y="4376028"/>
                      <a:ext cx="150682" cy="30777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33333" r="-37500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77" name="직선 연결선 676">
                <a:extLst>
                  <a:ext uri="{FF2B5EF4-FFF2-40B4-BE49-F238E27FC236}">
                    <a16:creationId xmlns:a16="http://schemas.microsoft.com/office/drawing/2014/main" id="{601CFFA0-666A-A2DD-82C0-C1A8F3B3B5E3}"/>
                  </a:ext>
                </a:extLst>
              </p:cNvPr>
              <p:cNvCxnSpPr>
                <a:cxnSpLocks/>
                <a:stCxn id="725" idx="6"/>
                <a:endCxn id="722" idx="2"/>
              </p:cNvCxnSpPr>
              <p:nvPr/>
            </p:nvCxnSpPr>
            <p:spPr>
              <a:xfrm flipV="1">
                <a:off x="3074704" y="3423490"/>
                <a:ext cx="186606" cy="1890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직선 연결선 677">
                <a:extLst>
                  <a:ext uri="{FF2B5EF4-FFF2-40B4-BE49-F238E27FC236}">
                    <a16:creationId xmlns:a16="http://schemas.microsoft.com/office/drawing/2014/main" id="{A41A2475-8970-72DA-2A65-96783FCDA4E6}"/>
                  </a:ext>
                </a:extLst>
              </p:cNvPr>
              <p:cNvCxnSpPr>
                <a:cxnSpLocks/>
                <a:stCxn id="726" idx="6"/>
                <a:endCxn id="722" idx="2"/>
              </p:cNvCxnSpPr>
              <p:nvPr/>
            </p:nvCxnSpPr>
            <p:spPr>
              <a:xfrm flipV="1">
                <a:off x="3074704" y="3423490"/>
                <a:ext cx="186606" cy="722588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직선 연결선 678">
                <a:extLst>
                  <a:ext uri="{FF2B5EF4-FFF2-40B4-BE49-F238E27FC236}">
                    <a16:creationId xmlns:a16="http://schemas.microsoft.com/office/drawing/2014/main" id="{23E32763-2234-B1A8-5BF4-B4456705B916}"/>
                  </a:ext>
                </a:extLst>
              </p:cNvPr>
              <p:cNvCxnSpPr>
                <a:cxnSpLocks/>
                <a:stCxn id="727" idx="6"/>
                <a:endCxn id="722" idx="2"/>
              </p:cNvCxnSpPr>
              <p:nvPr/>
            </p:nvCxnSpPr>
            <p:spPr>
              <a:xfrm flipV="1">
                <a:off x="3074703" y="3423490"/>
                <a:ext cx="186607" cy="1256102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직선 연결선 679">
                <a:extLst>
                  <a:ext uri="{FF2B5EF4-FFF2-40B4-BE49-F238E27FC236}">
                    <a16:creationId xmlns:a16="http://schemas.microsoft.com/office/drawing/2014/main" id="{FF6D06C1-2928-9372-6012-6AC1D893F0E3}"/>
                  </a:ext>
                </a:extLst>
              </p:cNvPr>
              <p:cNvCxnSpPr>
                <a:cxnSpLocks/>
                <a:stCxn id="723" idx="2"/>
                <a:endCxn id="725" idx="6"/>
              </p:cNvCxnSpPr>
              <p:nvPr/>
            </p:nvCxnSpPr>
            <p:spPr>
              <a:xfrm flipH="1" flipV="1">
                <a:off x="3074704" y="3612564"/>
                <a:ext cx="186608" cy="533513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직선 연결선 680">
                <a:extLst>
                  <a:ext uri="{FF2B5EF4-FFF2-40B4-BE49-F238E27FC236}">
                    <a16:creationId xmlns:a16="http://schemas.microsoft.com/office/drawing/2014/main" id="{540AC7F5-D7D3-F6F3-3A4D-378A4A9D4BB8}"/>
                  </a:ext>
                </a:extLst>
              </p:cNvPr>
              <p:cNvCxnSpPr>
                <a:cxnSpLocks/>
                <a:stCxn id="724" idx="2"/>
                <a:endCxn id="725" idx="6"/>
              </p:cNvCxnSpPr>
              <p:nvPr/>
            </p:nvCxnSpPr>
            <p:spPr>
              <a:xfrm flipH="1" flipV="1">
                <a:off x="3074704" y="3612564"/>
                <a:ext cx="186606" cy="125610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직선 연결선 681">
                <a:extLst>
                  <a:ext uri="{FF2B5EF4-FFF2-40B4-BE49-F238E27FC236}">
                    <a16:creationId xmlns:a16="http://schemas.microsoft.com/office/drawing/2014/main" id="{06864A9F-EB95-11D2-DF56-A1221DD9E8E8}"/>
                  </a:ext>
                </a:extLst>
              </p:cNvPr>
              <p:cNvCxnSpPr>
                <a:cxnSpLocks/>
                <a:stCxn id="724" idx="2"/>
                <a:endCxn id="726" idx="6"/>
              </p:cNvCxnSpPr>
              <p:nvPr/>
            </p:nvCxnSpPr>
            <p:spPr>
              <a:xfrm flipH="1" flipV="1">
                <a:off x="3074704" y="4146078"/>
                <a:ext cx="186606" cy="722586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직선 연결선 682">
                <a:extLst>
                  <a:ext uri="{FF2B5EF4-FFF2-40B4-BE49-F238E27FC236}">
                    <a16:creationId xmlns:a16="http://schemas.microsoft.com/office/drawing/2014/main" id="{77EAFCD7-8FCF-1C06-B607-3C354CB3416C}"/>
                  </a:ext>
                </a:extLst>
              </p:cNvPr>
              <p:cNvCxnSpPr>
                <a:cxnSpLocks/>
                <a:stCxn id="723" idx="2"/>
                <a:endCxn id="726" idx="6"/>
              </p:cNvCxnSpPr>
              <p:nvPr/>
            </p:nvCxnSpPr>
            <p:spPr>
              <a:xfrm flipH="1">
                <a:off x="3074704" y="4146077"/>
                <a:ext cx="186608" cy="1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직선 연결선 683">
                <a:extLst>
                  <a:ext uri="{FF2B5EF4-FFF2-40B4-BE49-F238E27FC236}">
                    <a16:creationId xmlns:a16="http://schemas.microsoft.com/office/drawing/2014/main" id="{1EB6C5A2-498D-AE99-36ED-D25657D737A1}"/>
                  </a:ext>
                </a:extLst>
              </p:cNvPr>
              <p:cNvCxnSpPr>
                <a:cxnSpLocks/>
                <a:stCxn id="723" idx="2"/>
                <a:endCxn id="727" idx="6"/>
              </p:cNvCxnSpPr>
              <p:nvPr/>
            </p:nvCxnSpPr>
            <p:spPr>
              <a:xfrm flipH="1">
                <a:off x="3074703" y="4146077"/>
                <a:ext cx="186609" cy="533515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직선 연결선 684">
                <a:extLst>
                  <a:ext uri="{FF2B5EF4-FFF2-40B4-BE49-F238E27FC236}">
                    <a16:creationId xmlns:a16="http://schemas.microsoft.com/office/drawing/2014/main" id="{697E1E96-A88C-2D23-1886-344EBA288CC1}"/>
                  </a:ext>
                </a:extLst>
              </p:cNvPr>
              <p:cNvCxnSpPr>
                <a:cxnSpLocks/>
                <a:stCxn id="727" idx="6"/>
                <a:endCxn id="724" idx="2"/>
              </p:cNvCxnSpPr>
              <p:nvPr/>
            </p:nvCxnSpPr>
            <p:spPr>
              <a:xfrm>
                <a:off x="3074703" y="4679592"/>
                <a:ext cx="186607" cy="189072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직선 연결선 685">
                <a:extLst>
                  <a:ext uri="{FF2B5EF4-FFF2-40B4-BE49-F238E27FC236}">
                    <a16:creationId xmlns:a16="http://schemas.microsoft.com/office/drawing/2014/main" id="{55880BB5-0741-F52E-2F55-D4C18F49701E}"/>
                  </a:ext>
                </a:extLst>
              </p:cNvPr>
              <p:cNvCxnSpPr>
                <a:cxnSpLocks/>
                <a:stCxn id="673" idx="2"/>
                <a:endCxn id="710" idx="6"/>
              </p:cNvCxnSpPr>
              <p:nvPr/>
            </p:nvCxnSpPr>
            <p:spPr>
              <a:xfrm flipH="1" flipV="1">
                <a:off x="4529105" y="3423490"/>
                <a:ext cx="186607" cy="722588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직선 연결선 686">
                <a:extLst>
                  <a:ext uri="{FF2B5EF4-FFF2-40B4-BE49-F238E27FC236}">
                    <a16:creationId xmlns:a16="http://schemas.microsoft.com/office/drawing/2014/main" id="{3C229EEF-59BE-0452-F403-742D9899C318}"/>
                  </a:ext>
                </a:extLst>
              </p:cNvPr>
              <p:cNvCxnSpPr>
                <a:cxnSpLocks/>
                <a:stCxn id="673" idx="2"/>
                <a:endCxn id="711" idx="6"/>
              </p:cNvCxnSpPr>
              <p:nvPr/>
            </p:nvCxnSpPr>
            <p:spPr>
              <a:xfrm flipH="1" flipV="1">
                <a:off x="4529107" y="4146077"/>
                <a:ext cx="186605" cy="1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직선 연결선 687">
                <a:extLst>
                  <a:ext uri="{FF2B5EF4-FFF2-40B4-BE49-F238E27FC236}">
                    <a16:creationId xmlns:a16="http://schemas.microsoft.com/office/drawing/2014/main" id="{C8305612-736D-559A-E354-BFADE6DD40C2}"/>
                  </a:ext>
                </a:extLst>
              </p:cNvPr>
              <p:cNvCxnSpPr>
                <a:cxnSpLocks/>
                <a:stCxn id="712" idx="6"/>
                <a:endCxn id="673" idx="2"/>
              </p:cNvCxnSpPr>
              <p:nvPr/>
            </p:nvCxnSpPr>
            <p:spPr>
              <a:xfrm flipV="1">
                <a:off x="4529105" y="4146078"/>
                <a:ext cx="186607" cy="722586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직선 연결선 688">
                <a:extLst>
                  <a:ext uri="{FF2B5EF4-FFF2-40B4-BE49-F238E27FC236}">
                    <a16:creationId xmlns:a16="http://schemas.microsoft.com/office/drawing/2014/main" id="{4F462FB9-0477-70E4-3A0D-225D4124C111}"/>
                  </a:ext>
                </a:extLst>
              </p:cNvPr>
              <p:cNvCxnSpPr>
                <a:cxnSpLocks/>
                <a:stCxn id="710" idx="2"/>
                <a:endCxn id="718" idx="6"/>
              </p:cNvCxnSpPr>
              <p:nvPr/>
            </p:nvCxnSpPr>
            <p:spPr>
              <a:xfrm flipH="1">
                <a:off x="4044304" y="3423490"/>
                <a:ext cx="186608" cy="14451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직선 연결선 689">
                <a:extLst>
                  <a:ext uri="{FF2B5EF4-FFF2-40B4-BE49-F238E27FC236}">
                    <a16:creationId xmlns:a16="http://schemas.microsoft.com/office/drawing/2014/main" id="{6EDF8D89-6B77-1F74-3680-EC49944C1903}"/>
                  </a:ext>
                </a:extLst>
              </p:cNvPr>
              <p:cNvCxnSpPr>
                <a:cxnSpLocks/>
                <a:stCxn id="711" idx="2"/>
                <a:endCxn id="718" idx="6"/>
              </p:cNvCxnSpPr>
              <p:nvPr/>
            </p:nvCxnSpPr>
            <p:spPr>
              <a:xfrm flipH="1">
                <a:off x="4044304" y="4146077"/>
                <a:ext cx="186610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직선 연결선 690">
                <a:extLst>
                  <a:ext uri="{FF2B5EF4-FFF2-40B4-BE49-F238E27FC236}">
                    <a16:creationId xmlns:a16="http://schemas.microsoft.com/office/drawing/2014/main" id="{9CC9DEC2-5596-B46D-761C-C2D301596119}"/>
                  </a:ext>
                </a:extLst>
              </p:cNvPr>
              <p:cNvCxnSpPr>
                <a:cxnSpLocks/>
                <a:stCxn id="712" idx="2"/>
                <a:endCxn id="718" idx="6"/>
              </p:cNvCxnSpPr>
              <p:nvPr/>
            </p:nvCxnSpPr>
            <p:spPr>
              <a:xfrm flipH="1">
                <a:off x="4044304" y="4868664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직선 연결선 691">
                <a:extLst>
                  <a:ext uri="{FF2B5EF4-FFF2-40B4-BE49-F238E27FC236}">
                    <a16:creationId xmlns:a16="http://schemas.microsoft.com/office/drawing/2014/main" id="{B23772F3-4EB0-CE48-E65A-9CBC93E4F1A4}"/>
                  </a:ext>
                </a:extLst>
              </p:cNvPr>
              <p:cNvCxnSpPr>
                <a:cxnSpLocks/>
                <a:stCxn id="712" idx="2"/>
                <a:endCxn id="716" idx="6"/>
              </p:cNvCxnSpPr>
              <p:nvPr/>
            </p:nvCxnSpPr>
            <p:spPr>
              <a:xfrm flipH="1" flipV="1">
                <a:off x="4044304" y="3423490"/>
                <a:ext cx="186608" cy="14451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직선 연결선 692">
                <a:extLst>
                  <a:ext uri="{FF2B5EF4-FFF2-40B4-BE49-F238E27FC236}">
                    <a16:creationId xmlns:a16="http://schemas.microsoft.com/office/drawing/2014/main" id="{97207311-CD30-8471-4E44-1D9C3D47B262}"/>
                  </a:ext>
                </a:extLst>
              </p:cNvPr>
              <p:cNvCxnSpPr>
                <a:cxnSpLocks/>
                <a:stCxn id="711" idx="2"/>
                <a:endCxn id="716" idx="6"/>
              </p:cNvCxnSpPr>
              <p:nvPr/>
            </p:nvCxnSpPr>
            <p:spPr>
              <a:xfrm flipH="1" flipV="1">
                <a:off x="4044304" y="3423490"/>
                <a:ext cx="186610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직선 연결선 693">
                <a:extLst>
                  <a:ext uri="{FF2B5EF4-FFF2-40B4-BE49-F238E27FC236}">
                    <a16:creationId xmlns:a16="http://schemas.microsoft.com/office/drawing/2014/main" id="{FC19B827-D062-FF2F-14A3-535E3A55C72C}"/>
                  </a:ext>
                </a:extLst>
              </p:cNvPr>
              <p:cNvCxnSpPr>
                <a:cxnSpLocks/>
                <a:stCxn id="710" idx="2"/>
                <a:endCxn id="716" idx="6"/>
              </p:cNvCxnSpPr>
              <p:nvPr/>
            </p:nvCxnSpPr>
            <p:spPr>
              <a:xfrm flipH="1">
                <a:off x="4044304" y="3423490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직선 연결선 694">
                <a:extLst>
                  <a:ext uri="{FF2B5EF4-FFF2-40B4-BE49-F238E27FC236}">
                    <a16:creationId xmlns:a16="http://schemas.microsoft.com/office/drawing/2014/main" id="{0EFEEC2F-DB55-B542-C913-3BDE092C1E84}"/>
                  </a:ext>
                </a:extLst>
              </p:cNvPr>
              <p:cNvCxnSpPr>
                <a:cxnSpLocks/>
                <a:stCxn id="710" idx="2"/>
                <a:endCxn id="717" idx="6"/>
              </p:cNvCxnSpPr>
              <p:nvPr/>
            </p:nvCxnSpPr>
            <p:spPr>
              <a:xfrm flipH="1">
                <a:off x="4044306" y="3423490"/>
                <a:ext cx="186606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직선 연결선 695">
                <a:extLst>
                  <a:ext uri="{FF2B5EF4-FFF2-40B4-BE49-F238E27FC236}">
                    <a16:creationId xmlns:a16="http://schemas.microsoft.com/office/drawing/2014/main" id="{2FF2A8EC-7F03-7E87-2CB5-265876DD05C2}"/>
                  </a:ext>
                </a:extLst>
              </p:cNvPr>
              <p:cNvCxnSpPr>
                <a:cxnSpLocks/>
                <a:stCxn id="711" idx="2"/>
                <a:endCxn id="717" idx="6"/>
              </p:cNvCxnSpPr>
              <p:nvPr/>
            </p:nvCxnSpPr>
            <p:spPr>
              <a:xfrm flipH="1">
                <a:off x="4044306" y="4146077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직선 연결선 696">
                <a:extLst>
                  <a:ext uri="{FF2B5EF4-FFF2-40B4-BE49-F238E27FC236}">
                    <a16:creationId xmlns:a16="http://schemas.microsoft.com/office/drawing/2014/main" id="{B76ACF1F-CA40-A40D-6E1B-37230CDD055A}"/>
                  </a:ext>
                </a:extLst>
              </p:cNvPr>
              <p:cNvCxnSpPr>
                <a:cxnSpLocks/>
                <a:stCxn id="712" idx="2"/>
                <a:endCxn id="717" idx="6"/>
              </p:cNvCxnSpPr>
              <p:nvPr/>
            </p:nvCxnSpPr>
            <p:spPr>
              <a:xfrm flipH="1" flipV="1">
                <a:off x="4044306" y="4146077"/>
                <a:ext cx="186606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직선 연결선 697">
                <a:extLst>
                  <a:ext uri="{FF2B5EF4-FFF2-40B4-BE49-F238E27FC236}">
                    <a16:creationId xmlns:a16="http://schemas.microsoft.com/office/drawing/2014/main" id="{F6C22688-AF99-D85A-630B-A9F014DDA000}"/>
                  </a:ext>
                </a:extLst>
              </p:cNvPr>
              <p:cNvCxnSpPr>
                <a:cxnSpLocks/>
                <a:stCxn id="717" idx="2"/>
                <a:endCxn id="723" idx="6"/>
              </p:cNvCxnSpPr>
              <p:nvPr/>
            </p:nvCxnSpPr>
            <p:spPr>
              <a:xfrm flipH="1">
                <a:off x="3559505" y="4146077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직선 연결선 698">
                <a:extLst>
                  <a:ext uri="{FF2B5EF4-FFF2-40B4-BE49-F238E27FC236}">
                    <a16:creationId xmlns:a16="http://schemas.microsoft.com/office/drawing/2014/main" id="{E750D342-C68F-C660-4484-A5E6EF24658E}"/>
                  </a:ext>
                </a:extLst>
              </p:cNvPr>
              <p:cNvCxnSpPr>
                <a:cxnSpLocks/>
                <a:stCxn id="718" idx="2"/>
                <a:endCxn id="723" idx="6"/>
              </p:cNvCxnSpPr>
              <p:nvPr/>
            </p:nvCxnSpPr>
            <p:spPr>
              <a:xfrm flipH="1" flipV="1">
                <a:off x="3559505" y="4146077"/>
                <a:ext cx="186606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직선 연결선 699">
                <a:extLst>
                  <a:ext uri="{FF2B5EF4-FFF2-40B4-BE49-F238E27FC236}">
                    <a16:creationId xmlns:a16="http://schemas.microsoft.com/office/drawing/2014/main" id="{CC470141-E9B8-D877-9DBF-2A8059BF4FB3}"/>
                  </a:ext>
                </a:extLst>
              </p:cNvPr>
              <p:cNvCxnSpPr>
                <a:cxnSpLocks/>
                <a:stCxn id="723" idx="6"/>
                <a:endCxn id="716" idx="2"/>
              </p:cNvCxnSpPr>
              <p:nvPr/>
            </p:nvCxnSpPr>
            <p:spPr>
              <a:xfrm flipV="1">
                <a:off x="3559505" y="3423490"/>
                <a:ext cx="186606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직선 연결선 700">
                <a:extLst>
                  <a:ext uri="{FF2B5EF4-FFF2-40B4-BE49-F238E27FC236}">
                    <a16:creationId xmlns:a16="http://schemas.microsoft.com/office/drawing/2014/main" id="{6A9964D4-5D16-4DA8-D243-415D8F623186}"/>
                  </a:ext>
                </a:extLst>
              </p:cNvPr>
              <p:cNvCxnSpPr>
                <a:cxnSpLocks/>
                <a:stCxn id="722" idx="6"/>
                <a:endCxn id="716" idx="2"/>
              </p:cNvCxnSpPr>
              <p:nvPr/>
            </p:nvCxnSpPr>
            <p:spPr>
              <a:xfrm>
                <a:off x="3559503" y="3423490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직선 연결선 701">
                <a:extLst>
                  <a:ext uri="{FF2B5EF4-FFF2-40B4-BE49-F238E27FC236}">
                    <a16:creationId xmlns:a16="http://schemas.microsoft.com/office/drawing/2014/main" id="{3258313E-06B7-4884-DA7B-84043CFDFE10}"/>
                  </a:ext>
                </a:extLst>
              </p:cNvPr>
              <p:cNvCxnSpPr>
                <a:cxnSpLocks/>
                <a:stCxn id="722" idx="6"/>
                <a:endCxn id="717" idx="2"/>
              </p:cNvCxnSpPr>
              <p:nvPr/>
            </p:nvCxnSpPr>
            <p:spPr>
              <a:xfrm>
                <a:off x="3559503" y="3423490"/>
                <a:ext cx="186610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직선 연결선 702">
                <a:extLst>
                  <a:ext uri="{FF2B5EF4-FFF2-40B4-BE49-F238E27FC236}">
                    <a16:creationId xmlns:a16="http://schemas.microsoft.com/office/drawing/2014/main" id="{E9310833-2826-8282-5E5A-D8DBBC49709C}"/>
                  </a:ext>
                </a:extLst>
              </p:cNvPr>
              <p:cNvCxnSpPr>
                <a:cxnSpLocks/>
                <a:stCxn id="722" idx="6"/>
                <a:endCxn id="718" idx="2"/>
              </p:cNvCxnSpPr>
              <p:nvPr/>
            </p:nvCxnSpPr>
            <p:spPr>
              <a:xfrm>
                <a:off x="3559503" y="3423490"/>
                <a:ext cx="186608" cy="14451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직선 연결선 703">
                <a:extLst>
                  <a:ext uri="{FF2B5EF4-FFF2-40B4-BE49-F238E27FC236}">
                    <a16:creationId xmlns:a16="http://schemas.microsoft.com/office/drawing/2014/main" id="{86526821-E252-73CC-9814-41EAA73A1DFA}"/>
                  </a:ext>
                </a:extLst>
              </p:cNvPr>
              <p:cNvCxnSpPr>
                <a:cxnSpLocks/>
                <a:stCxn id="717" idx="2"/>
                <a:endCxn id="724" idx="6"/>
              </p:cNvCxnSpPr>
              <p:nvPr/>
            </p:nvCxnSpPr>
            <p:spPr>
              <a:xfrm flipH="1">
                <a:off x="3559503" y="4146077"/>
                <a:ext cx="186610" cy="722587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직선 연결선 704">
                <a:extLst>
                  <a:ext uri="{FF2B5EF4-FFF2-40B4-BE49-F238E27FC236}">
                    <a16:creationId xmlns:a16="http://schemas.microsoft.com/office/drawing/2014/main" id="{E01D422D-AE74-B496-5073-FF2C6B9A8D5D}"/>
                  </a:ext>
                </a:extLst>
              </p:cNvPr>
              <p:cNvCxnSpPr>
                <a:cxnSpLocks/>
                <a:stCxn id="718" idx="2"/>
                <a:endCxn id="724" idx="6"/>
              </p:cNvCxnSpPr>
              <p:nvPr/>
            </p:nvCxnSpPr>
            <p:spPr>
              <a:xfrm flipH="1">
                <a:off x="3559503" y="4868664"/>
                <a:ext cx="186608" cy="0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직선 연결선 705">
                <a:extLst>
                  <a:ext uri="{FF2B5EF4-FFF2-40B4-BE49-F238E27FC236}">
                    <a16:creationId xmlns:a16="http://schemas.microsoft.com/office/drawing/2014/main" id="{22E3472D-A235-8450-ACCD-43E40241649A}"/>
                  </a:ext>
                </a:extLst>
              </p:cNvPr>
              <p:cNvCxnSpPr>
                <a:cxnSpLocks/>
                <a:stCxn id="716" idx="2"/>
                <a:endCxn id="724" idx="6"/>
              </p:cNvCxnSpPr>
              <p:nvPr/>
            </p:nvCxnSpPr>
            <p:spPr>
              <a:xfrm flipH="1">
                <a:off x="3559503" y="3423490"/>
                <a:ext cx="186608" cy="1445174"/>
              </a:xfrm>
              <a:prstGeom prst="line">
                <a:avLst/>
              </a:prstGeom>
              <a:ln w="9525">
                <a:solidFill>
                  <a:srgbClr val="1329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30" name="TextBox 729">
                <a:extLst>
                  <a:ext uri="{FF2B5EF4-FFF2-40B4-BE49-F238E27FC236}">
                    <a16:creationId xmlns:a16="http://schemas.microsoft.com/office/drawing/2014/main" id="{5542EA9E-781A-7EE9-DE7B-591E83F793EA}"/>
                  </a:ext>
                </a:extLst>
              </p:cNvPr>
              <p:cNvSpPr txBox="1"/>
              <p:nvPr/>
            </p:nvSpPr>
            <p:spPr>
              <a:xfrm>
                <a:off x="6863508" y="3097768"/>
                <a:ext cx="5207306" cy="1452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rgbClr val="13294B"/>
                    </a:solidFill>
                  </a:rPr>
                  <a:t>Cost functions: </a:t>
                </a:r>
                <a:br>
                  <a:rPr lang="en-US" altLang="ko-KR" sz="2000" spc="-150" dirty="0">
                    <a:solidFill>
                      <a:srgbClr val="13294B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0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000" b="0" i="0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Integrate</m:t>
                      </m:r>
                      <m:d>
                        <m:dPr>
                          <m:ctrlP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000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0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0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0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20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ko-KR" sz="20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spc="-15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ko-KR" sz="20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ko-KR" sz="2000" i="1" spc="-15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i="1" spc="-15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000" spc="-15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Integrate</m:t>
                      </m:r>
                      <m:d>
                        <m:dPr>
                          <m:ctrlP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000" i="1" spc="-1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pc="-1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000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2000" b="1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sub>
                          </m:sSub>
                          <m:r>
                            <a:rPr lang="en-US" altLang="ko-KR" sz="20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spc="-15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ko-KR" sz="20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ko-KR" sz="2000" i="1" spc="-15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000" i="1" spc="-15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000" spc="-15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Integrate</m:t>
                      </m:r>
                      <m:d>
                        <m:dPr>
                          <m:ctrlP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000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000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b="1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0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20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ko-KR" sz="20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spc="-150" dirty="0"/>
              </a:p>
            </p:txBody>
          </p:sp>
        </mc:Choice>
        <mc:Fallback>
          <p:sp>
            <p:nvSpPr>
              <p:cNvPr id="730" name="TextBox 729">
                <a:extLst>
                  <a:ext uri="{FF2B5EF4-FFF2-40B4-BE49-F238E27FC236}">
                    <a16:creationId xmlns:a16="http://schemas.microsoft.com/office/drawing/2014/main" id="{5542EA9E-781A-7EE9-DE7B-591E83F79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508" y="3097768"/>
                <a:ext cx="5207306" cy="1452321"/>
              </a:xfrm>
              <a:prstGeom prst="rect">
                <a:avLst/>
              </a:prstGeom>
              <a:blipFill>
                <a:blip r:embed="rId24"/>
                <a:stretch>
                  <a:fillRect t="-1681" b="-2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F725F422-3039-EF09-3810-FCB08EE03ED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80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431628DF-8BF5-296A-AC3C-A77FF8D4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4E2CBF89-1DED-685A-9DFC-633ADC177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altLang="ko-KR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Pure IMU odometry was conducted on the TDK, Ouster, and virtual IMUs for ab216, (1) without and (2) with compensating the time-varying bias estimated by </a:t>
            </a:r>
            <a:r>
              <a:rPr lang="en-US" altLang="ko-KR" sz="2000" spc="-30" dirty="0" err="1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lang="en-US" altLang="ko-KR" sz="2000" spc="-30" dirty="0">
              <a:solidFill>
                <a:srgbClr val="1329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D0C946E3-28F5-0DF8-AA27-BE4AFF87F852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DF064B70-2BA2-4430-21E2-34105DC32BE6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F9959C7F-43C4-FEF8-E426-063AA00BE3DD}"/>
              </a:ext>
            </a:extLst>
          </p:cNvPr>
          <p:cNvSpPr txBox="1"/>
          <p:nvPr/>
        </p:nvSpPr>
        <p:spPr>
          <a:xfrm>
            <a:off x="376810" y="16901"/>
            <a:ext cx="10910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chemeClr val="lt1"/>
                </a:solidFill>
              </a:rPr>
              <a:t>Experiment: Pure IMU odometry with and without bias compensation estimated via neural ODE</a:t>
            </a:r>
            <a:endParaRPr lang="en-US"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F6F62-8839-87EC-47F4-AD4F13C7E205}"/>
              </a:ext>
            </a:extLst>
          </p:cNvPr>
          <p:cNvSpPr txBox="1"/>
          <p:nvPr/>
        </p:nvSpPr>
        <p:spPr>
          <a:xfrm>
            <a:off x="3048000" y="507528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3294B"/>
                </a:solidFill>
              </a:rPr>
              <a:t>nODE</a:t>
            </a:r>
            <a:r>
              <a:rPr lang="en-US" altLang="ko-KR" sz="2000" dirty="0">
                <a:solidFill>
                  <a:srgbClr val="13294B"/>
                </a:solidFill>
              </a:rPr>
              <a:t> does not reduce errors in IMU odometry for the drive units, leaving room for future work</a:t>
            </a:r>
            <a:endParaRPr lang="ko-KR" altLang="en-US" sz="2000" dirty="0">
              <a:solidFill>
                <a:srgbClr val="13294B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FE0914E-02CE-64C4-80B4-25B423094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19979"/>
              </p:ext>
            </p:extLst>
          </p:nvPr>
        </p:nvGraphicFramePr>
        <p:xfrm>
          <a:off x="603181" y="3004883"/>
          <a:ext cx="5318730" cy="144780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1772910">
                  <a:extLst>
                    <a:ext uri="{9D8B030D-6E8A-4147-A177-3AD203B41FA5}">
                      <a16:colId xmlns:a16="http://schemas.microsoft.com/office/drawing/2014/main" val="3426276101"/>
                    </a:ext>
                  </a:extLst>
                </a:gridCol>
                <a:gridCol w="1772910">
                  <a:extLst>
                    <a:ext uri="{9D8B030D-6E8A-4147-A177-3AD203B41FA5}">
                      <a16:colId xmlns:a16="http://schemas.microsoft.com/office/drawing/2014/main" val="331099368"/>
                    </a:ext>
                  </a:extLst>
                </a:gridCol>
                <a:gridCol w="1772910">
                  <a:extLst>
                    <a:ext uri="{9D8B030D-6E8A-4147-A177-3AD203B41FA5}">
                      <a16:colId xmlns:a16="http://schemas.microsoft.com/office/drawing/2014/main" val="1838912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Without </a:t>
                      </a:r>
                      <a:r>
                        <a:rPr lang="en-US" altLang="ko-KR" sz="1600" b="1" dirty="0" err="1">
                          <a:solidFill>
                            <a:srgbClr val="13294B"/>
                          </a:solidFill>
                        </a:rPr>
                        <a:t>nODE</a:t>
                      </a:r>
                      <a:endParaRPr lang="en-US" altLang="ko-KR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With </a:t>
                      </a:r>
                      <a:r>
                        <a:rPr lang="en-US" altLang="ko-KR" sz="1600" b="1" dirty="0" err="1">
                          <a:solidFill>
                            <a:srgbClr val="13294B"/>
                          </a:solidFill>
                        </a:rPr>
                        <a:t>nODE</a:t>
                      </a:r>
                      <a:endParaRPr lang="en-US" altLang="ko-KR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7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b="1" dirty="0">
                          <a:solidFill>
                            <a:srgbClr val="13294B"/>
                          </a:solidFill>
                          <a:effectLst/>
                        </a:rPr>
                        <a:t>TDK</a:t>
                      </a:r>
                    </a:p>
                  </a:txBody>
                  <a:tcPr marL="19050" marR="19050" marT="12700" marB="127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11.1 (7.3)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27.7 (14.8)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6660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b="1" dirty="0">
                          <a:solidFill>
                            <a:srgbClr val="13294B"/>
                          </a:solidFill>
                          <a:effectLst/>
                        </a:rPr>
                        <a:t>Ouster</a:t>
                      </a:r>
                    </a:p>
                  </a:txBody>
                  <a:tcPr marL="19050" marR="19050" marT="12700" marB="127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4.9 (3.1)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54.6 (36.8)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56046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b="1" dirty="0">
                          <a:solidFill>
                            <a:srgbClr val="13294B"/>
                          </a:solidFill>
                          <a:effectLst/>
                        </a:rPr>
                        <a:t>Virtual</a:t>
                      </a:r>
                    </a:p>
                  </a:txBody>
                  <a:tcPr marL="19050" marR="19050" marT="12700" marB="127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7.2 (4.9)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38.6 (17.3)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5598870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BF1B2A-3C6A-5E04-D26C-996404BC10DF}"/>
              </a:ext>
            </a:extLst>
          </p:cNvPr>
          <p:cNvSpPr txBox="1"/>
          <p:nvPr/>
        </p:nvSpPr>
        <p:spPr>
          <a:xfrm>
            <a:off x="997487" y="4457655"/>
            <a:ext cx="10591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80" dirty="0">
                <a:solidFill>
                  <a:srgbClr val="13294B"/>
                </a:solidFill>
              </a:rPr>
              <a:t>* Aggregated results from 15 sequences across four sessions, with durations of 4-10 min, trajectory lengths of 230-1050 m, and rotations of 1100-3000°</a:t>
            </a:r>
            <a:br>
              <a:rPr lang="en-US" altLang="ko-KR" spc="-80" dirty="0">
                <a:solidFill>
                  <a:srgbClr val="13294B"/>
                </a:solidFill>
              </a:rPr>
            </a:br>
            <a:r>
              <a:rPr lang="en-US" altLang="ko-KR" spc="-80" dirty="0">
                <a:solidFill>
                  <a:srgbClr val="13294B"/>
                </a:solidFill>
              </a:rPr>
              <a:t>** Training data from 30 sequences from the same four sessions, with no overlap with sequences for evaluation</a:t>
            </a:r>
            <a:endParaRPr lang="en-US" altLang="ko-KR" sz="1400" spc="-80" dirty="0">
              <a:solidFill>
                <a:srgbClr val="13294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C7A96-85CB-8798-D220-B77F2EF0FB2F}"/>
              </a:ext>
            </a:extLst>
          </p:cNvPr>
          <p:cNvSpPr txBox="1"/>
          <p:nvPr/>
        </p:nvSpPr>
        <p:spPr>
          <a:xfrm>
            <a:off x="603183" y="2402217"/>
            <a:ext cx="5318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0" dirty="0">
                <a:solidFill>
                  <a:srgbClr val="13294B"/>
                </a:solidFill>
              </a:rPr>
              <a:t>Mean and standard deviation of absolute orientation error (AOE, °) across 15 sequences</a:t>
            </a:r>
            <a:endParaRPr lang="ko-KR" altLang="en-US" sz="1600" spc="-10" dirty="0">
              <a:solidFill>
                <a:srgbClr val="13294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EAA81-1206-D1FF-7581-6241E8055031}"/>
              </a:ext>
            </a:extLst>
          </p:cNvPr>
          <p:cNvSpPr txBox="1"/>
          <p:nvPr/>
        </p:nvSpPr>
        <p:spPr>
          <a:xfrm>
            <a:off x="6270089" y="2407218"/>
            <a:ext cx="5318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13294B"/>
                </a:solidFill>
              </a:rPr>
              <a:t>Mean and standard deviation of absolute position error (APE, m) across 15 sequences</a:t>
            </a:r>
            <a:endParaRPr lang="ko-KR" altLang="en-US" sz="1600" dirty="0">
              <a:solidFill>
                <a:srgbClr val="13294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83134-3F84-09DD-332D-5386581C671E}"/>
                  </a:ext>
                </a:extLst>
              </p:cNvPr>
              <p:cNvSpPr txBox="1"/>
              <p:nvPr/>
            </p:nvSpPr>
            <p:spPr>
              <a:xfrm>
                <a:off x="5255394" y="1923656"/>
                <a:ext cx="100456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600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1" spc="-15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acc>
                  </m:oMath>
                </a14:m>
                <a:r>
                  <a:rPr lang="ko-KR" altLang="en-US" sz="1600" spc="-60" dirty="0">
                    <a:solidFill>
                      <a:srgbClr val="FF552E"/>
                    </a:solidFill>
                  </a:rPr>
                  <a:t> </a:t>
                </a:r>
                <a:r>
                  <a:rPr lang="en-US" altLang="ko-KR" sz="1600" spc="-60" dirty="0">
                    <a:solidFill>
                      <a:srgbClr val="FF552E"/>
                    </a:solidFill>
                  </a:rPr>
                  <a:t>matters</a:t>
                </a:r>
                <a:endParaRPr lang="ko-KR" altLang="en-US" sz="1600" spc="-60" dirty="0">
                  <a:solidFill>
                    <a:srgbClr val="FF552E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83134-3F84-09DD-332D-5386581C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394" y="1923656"/>
                <a:ext cx="1004568" cy="338554"/>
              </a:xfrm>
              <a:prstGeom prst="rect">
                <a:avLst/>
              </a:prstGeom>
              <a:blipFill>
                <a:blip r:embed="rId3"/>
                <a:stretch>
                  <a:fillRect t="-5455" r="-1212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584B1B-3DD4-ED08-140C-1DC574F9CBBA}"/>
                  </a:ext>
                </a:extLst>
              </p:cNvPr>
              <p:cNvSpPr txBox="1"/>
              <p:nvPr/>
            </p:nvSpPr>
            <p:spPr>
              <a:xfrm>
                <a:off x="10562442" y="1923656"/>
                <a:ext cx="14489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600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1" spc="-15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acc>
                  </m:oMath>
                </a14:m>
                <a:r>
                  <a:rPr lang="en-US" altLang="ko-KR" sz="1600" spc="-60" dirty="0">
                    <a:solidFill>
                      <a:srgbClr val="FF552E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1600" i="1" spc="-15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1600" b="1" i="1" spc="-150" smtClean="0">
                            <a:solidFill>
                              <a:srgbClr val="FF552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sz="1600" spc="-60" dirty="0">
                    <a:solidFill>
                      <a:srgbClr val="FF552E"/>
                    </a:solidFill>
                  </a:rPr>
                  <a:t> </a:t>
                </a:r>
                <a:r>
                  <a:rPr lang="en-US" altLang="ko-KR" sz="1600" spc="-60" dirty="0">
                    <a:solidFill>
                      <a:srgbClr val="FF552E"/>
                    </a:solidFill>
                  </a:rPr>
                  <a:t>matter</a:t>
                </a:r>
                <a:endParaRPr lang="ko-KR" altLang="en-US" sz="1600" spc="-60" dirty="0">
                  <a:solidFill>
                    <a:srgbClr val="FF552E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584B1B-3DD4-ED08-140C-1DC574F9C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442" y="1923656"/>
                <a:ext cx="1448935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5F6CC6-41F0-3AC6-E212-C2FB0E852DBB}"/>
              </a:ext>
            </a:extLst>
          </p:cNvPr>
          <p:cNvCxnSpPr>
            <a:cxnSpLocks/>
          </p:cNvCxnSpPr>
          <p:nvPr/>
        </p:nvCxnSpPr>
        <p:spPr>
          <a:xfrm flipH="1">
            <a:off x="5042434" y="2183607"/>
            <a:ext cx="212960" cy="197512"/>
          </a:xfrm>
          <a:prstGeom prst="straightConnector1">
            <a:avLst/>
          </a:prstGeom>
          <a:ln w="28575">
            <a:solidFill>
              <a:srgbClr val="FF5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1F4BE8-0D28-4A43-BEBA-3A7E56E9E5B7}"/>
              </a:ext>
            </a:extLst>
          </p:cNvPr>
          <p:cNvCxnSpPr>
            <a:cxnSpLocks/>
          </p:cNvCxnSpPr>
          <p:nvPr/>
        </p:nvCxnSpPr>
        <p:spPr>
          <a:xfrm flipH="1">
            <a:off x="10389602" y="2234466"/>
            <a:ext cx="212960" cy="197512"/>
          </a:xfrm>
          <a:prstGeom prst="straightConnector1">
            <a:avLst/>
          </a:prstGeom>
          <a:ln w="28575">
            <a:solidFill>
              <a:srgbClr val="FF5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5238DD8-76D8-70F2-D013-7164C218B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87020"/>
              </p:ext>
            </p:extLst>
          </p:nvPr>
        </p:nvGraphicFramePr>
        <p:xfrm>
          <a:off x="6270086" y="2989112"/>
          <a:ext cx="5439314" cy="144780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1772910">
                  <a:extLst>
                    <a:ext uri="{9D8B030D-6E8A-4147-A177-3AD203B41FA5}">
                      <a16:colId xmlns:a16="http://schemas.microsoft.com/office/drawing/2014/main" val="3426276101"/>
                    </a:ext>
                  </a:extLst>
                </a:gridCol>
                <a:gridCol w="1772910">
                  <a:extLst>
                    <a:ext uri="{9D8B030D-6E8A-4147-A177-3AD203B41FA5}">
                      <a16:colId xmlns:a16="http://schemas.microsoft.com/office/drawing/2014/main" val="331099368"/>
                    </a:ext>
                  </a:extLst>
                </a:gridCol>
                <a:gridCol w="1893494">
                  <a:extLst>
                    <a:ext uri="{9D8B030D-6E8A-4147-A177-3AD203B41FA5}">
                      <a16:colId xmlns:a16="http://schemas.microsoft.com/office/drawing/2014/main" val="1838912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Without </a:t>
                      </a:r>
                      <a:r>
                        <a:rPr lang="en-US" altLang="ko-KR" sz="1600" b="1" dirty="0" err="1">
                          <a:solidFill>
                            <a:srgbClr val="13294B"/>
                          </a:solidFill>
                        </a:rPr>
                        <a:t>nODE</a:t>
                      </a:r>
                      <a:endParaRPr lang="en-US" altLang="ko-KR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13294B"/>
                          </a:solidFill>
                        </a:rPr>
                        <a:t>With </a:t>
                      </a:r>
                      <a:r>
                        <a:rPr lang="en-US" altLang="ko-KR" sz="1600" b="1" dirty="0" err="1">
                          <a:solidFill>
                            <a:srgbClr val="13294B"/>
                          </a:solidFill>
                        </a:rPr>
                        <a:t>nODE</a:t>
                      </a:r>
                      <a:endParaRPr lang="en-US" altLang="ko-KR" sz="16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7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b="1" dirty="0">
                          <a:solidFill>
                            <a:srgbClr val="13294B"/>
                          </a:solidFill>
                          <a:effectLst/>
                        </a:rPr>
                        <a:t>TDK</a:t>
                      </a:r>
                    </a:p>
                  </a:txBody>
                  <a:tcPr marL="19050" marR="19050" marT="12700" marB="127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12,026.8 (6,156.1)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22,734.0 (33,131.8)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66600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b="1" dirty="0">
                          <a:solidFill>
                            <a:srgbClr val="13294B"/>
                          </a:solidFill>
                          <a:effectLst/>
                        </a:rPr>
                        <a:t>Ouster</a:t>
                      </a:r>
                    </a:p>
                  </a:txBody>
                  <a:tcPr marL="19050" marR="19050" marT="12700" marB="127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6,327.2 (6,387.6)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123,810.1 (151,618.9)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56046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600" b="1" dirty="0">
                          <a:solidFill>
                            <a:srgbClr val="13294B"/>
                          </a:solidFill>
                          <a:effectLst/>
                        </a:rPr>
                        <a:t>Virtual</a:t>
                      </a:r>
                    </a:p>
                  </a:txBody>
                  <a:tcPr marL="19050" marR="19050" marT="12700" marB="127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6,497.9 (3,465.0)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400" b="0" i="0" u="none" strike="noStrike" cap="none" dirty="0">
                          <a:solidFill>
                            <a:srgbClr val="13294B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10,157.8 (15,289.8)</a:t>
                      </a:r>
                      <a:endParaRPr lang="en-US" altLang="ko-KR" sz="1600" dirty="0">
                        <a:solidFill>
                          <a:srgbClr val="13294B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559887055"/>
                  </a:ext>
                </a:extLst>
              </a:tr>
            </a:tbl>
          </a:graphicData>
        </a:graphic>
      </p:graphicFrame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97C426F9-5E58-0C8B-43E5-661D9FAAEE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7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7CAC2D5B-965F-9FC9-3033-76AD3AB86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35E86BD2-0B2B-4E2B-E65A-EC932F8D695A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811D98C9-8DE9-3A6C-CD9A-4E988BFE7C29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65D3283F-EF0C-E6E1-F5A2-755FC2347714}"/>
              </a:ext>
            </a:extLst>
          </p:cNvPr>
          <p:cNvSpPr txBox="1"/>
          <p:nvPr/>
        </p:nvSpPr>
        <p:spPr>
          <a:xfrm>
            <a:off x="376810" y="19787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we are at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7;g2c81d615d62_0_220">
            <a:extLst>
              <a:ext uri="{FF2B5EF4-FFF2-40B4-BE49-F238E27FC236}">
                <a16:creationId xmlns:a16="http://schemas.microsoft.com/office/drawing/2014/main" id="{3386FC1A-B6A7-92BA-99C1-BAC22BFF9BF1}"/>
              </a:ext>
            </a:extLst>
          </p:cNvPr>
          <p:cNvSpPr/>
          <p:nvPr/>
        </p:nvSpPr>
        <p:spPr>
          <a:xfrm>
            <a:off x="647700" y="1280649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Calibration of IMUs</a:t>
            </a:r>
          </a:p>
        </p:txBody>
      </p:sp>
      <p:sp>
        <p:nvSpPr>
          <p:cNvPr id="48" name="Google Shape;117;g2c81d615d62_0_220">
            <a:extLst>
              <a:ext uri="{FF2B5EF4-FFF2-40B4-BE49-F238E27FC236}">
                <a16:creationId xmlns:a16="http://schemas.microsoft.com/office/drawing/2014/main" id="{964F6529-A405-B027-3DF5-4B36600F11AF}"/>
              </a:ext>
            </a:extLst>
          </p:cNvPr>
          <p:cNvSpPr/>
          <p:nvPr/>
        </p:nvSpPr>
        <p:spPr>
          <a:xfrm>
            <a:off x="647700" y="1907942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fr-FR" altLang="ko-KR" sz="1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Multi-IMU fusion for noise &amp; drift reduction</a:t>
            </a:r>
            <a:endParaRPr lang="en-US" altLang="ko-KR" sz="18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Google Shape;117;g2c81d615d62_0_220">
            <a:extLst>
              <a:ext uri="{FF2B5EF4-FFF2-40B4-BE49-F238E27FC236}">
                <a16:creationId xmlns:a16="http://schemas.microsoft.com/office/drawing/2014/main" id="{CAF6B31D-8B75-64B0-0832-DFF7343445D4}"/>
              </a:ext>
            </a:extLst>
          </p:cNvPr>
          <p:cNvSpPr/>
          <p:nvPr/>
        </p:nvSpPr>
        <p:spPr>
          <a:xfrm>
            <a:off x="647703" y="2536245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Learning-based IMU bias estimation</a:t>
            </a:r>
          </a:p>
        </p:txBody>
      </p:sp>
      <p:sp>
        <p:nvSpPr>
          <p:cNvPr id="5" name="Google Shape;115;g2c81d615d62_0_220">
            <a:extLst>
              <a:ext uri="{FF2B5EF4-FFF2-40B4-BE49-F238E27FC236}">
                <a16:creationId xmlns:a16="http://schemas.microsoft.com/office/drawing/2014/main" id="{BBEB0B27-474F-01EB-4B4B-94775335F74B}"/>
              </a:ext>
            </a:extLst>
          </p:cNvPr>
          <p:cNvSpPr/>
          <p:nvPr/>
        </p:nvSpPr>
        <p:spPr>
          <a:xfrm>
            <a:off x="376810" y="3345095"/>
            <a:ext cx="11326800" cy="7425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7;g2c81d615d62_0_220">
            <a:extLst>
              <a:ext uri="{FF2B5EF4-FFF2-40B4-BE49-F238E27FC236}">
                <a16:creationId xmlns:a16="http://schemas.microsoft.com/office/drawing/2014/main" id="{E97189CC-BBB2-81AE-E7F1-EED2840A1CF0}"/>
              </a:ext>
            </a:extLst>
          </p:cNvPr>
          <p:cNvSpPr/>
          <p:nvPr/>
        </p:nvSpPr>
        <p:spPr>
          <a:xfrm>
            <a:off x="647703" y="3163538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spc="-40" dirty="0" err="1">
                <a:solidFill>
                  <a:srgbClr val="13294B"/>
                </a:solidFill>
              </a:rPr>
              <a:t>Mutiple</a:t>
            </a:r>
            <a:r>
              <a:rPr lang="en-US" altLang="ko-KR" sz="1800" b="1" spc="-40" dirty="0">
                <a:solidFill>
                  <a:srgbClr val="13294B"/>
                </a:solidFill>
              </a:rPr>
              <a:t>-IMU experiments for wheel-IMU odometry</a:t>
            </a:r>
          </a:p>
        </p:txBody>
      </p:sp>
      <p:sp>
        <p:nvSpPr>
          <p:cNvPr id="7" name="Google Shape;116;g2c81d615d62_0_220">
            <a:extLst>
              <a:ext uri="{FF2B5EF4-FFF2-40B4-BE49-F238E27FC236}">
                <a16:creationId xmlns:a16="http://schemas.microsoft.com/office/drawing/2014/main" id="{F7DAC6CF-73A4-07D1-7146-83B6BF019C13}"/>
              </a:ext>
            </a:extLst>
          </p:cNvPr>
          <p:cNvSpPr txBox="1">
            <a:spLocks/>
          </p:cNvSpPr>
          <p:nvPr/>
        </p:nvSpPr>
        <p:spPr>
          <a:xfrm>
            <a:off x="376810" y="3475850"/>
            <a:ext cx="11326800" cy="63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Wheel–IMU odometry with individual IMUs (TDK, Ouster, Virtual)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Wheel–IMU odometry with multiple IMUs</a:t>
            </a: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632A25C-681A-037C-3013-59B8CECBF4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E57F1D94-3625-FE34-E40B-3CA0F340EC6C}"/>
              </a:ext>
            </a:extLst>
          </p:cNvPr>
          <p:cNvCxnSpPr>
            <a:stCxn id="48" idx="3"/>
            <a:endCxn id="6" idx="3"/>
          </p:cNvCxnSpPr>
          <p:nvPr/>
        </p:nvCxnSpPr>
        <p:spPr>
          <a:xfrm>
            <a:off x="6042660" y="2067962"/>
            <a:ext cx="3" cy="1255596"/>
          </a:xfrm>
          <a:prstGeom prst="curvedConnector3">
            <a:avLst>
              <a:gd name="adj1" fmla="val 7620100000"/>
            </a:avLst>
          </a:prstGeom>
          <a:ln w="19050">
            <a:solidFill>
              <a:srgbClr val="FF5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EA9696-0349-F6BD-795F-36BED13A5933}"/>
              </a:ext>
            </a:extLst>
          </p:cNvPr>
          <p:cNvSpPr txBox="1"/>
          <p:nvPr/>
        </p:nvSpPr>
        <p:spPr>
          <a:xfrm>
            <a:off x="6313556" y="2853468"/>
            <a:ext cx="32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30" dirty="0">
                <a:solidFill>
                  <a:srgbClr val="FF552E"/>
                </a:solidFill>
              </a:rPr>
              <a:t>When integrated into Gluon codebase</a:t>
            </a:r>
          </a:p>
        </p:txBody>
      </p:sp>
    </p:spTree>
    <p:extLst>
      <p:ext uri="{BB962C8B-B14F-4D97-AF65-F5344CB8AC3E}">
        <p14:creationId xmlns:p14="http://schemas.microsoft.com/office/powerpoint/2010/main" val="378972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F98FC141-E0DA-1879-13AA-B694A6C87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4905D3FB-A2B3-AAE8-0285-1A6E40B05DFA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327CADCC-E25C-FB69-4893-89739F648091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9623547E-0645-86CD-CD46-3F36F741A519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chemeClr val="lt1"/>
                </a:solidFill>
              </a:rPr>
              <a:t>Wheel–IMU odometry with individual IMUs (TDK, Ouster, Virtual)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E039B-B254-4D87-E2E6-8F8D142DC565}"/>
              </a:ext>
            </a:extLst>
          </p:cNvPr>
          <p:cNvSpPr txBox="1"/>
          <p:nvPr/>
        </p:nvSpPr>
        <p:spPr>
          <a:xfrm>
            <a:off x="897510" y="5475607"/>
            <a:ext cx="93467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3294B"/>
                </a:solidFill>
              </a:rPr>
              <a:t>Using a virtual IMU for wheel-IMU odometry yields lower errors than </a:t>
            </a:r>
            <a:br>
              <a:rPr lang="en-US" altLang="ko-KR" sz="2000" dirty="0">
                <a:solidFill>
                  <a:srgbClr val="13294B"/>
                </a:solidFill>
              </a:rPr>
            </a:br>
            <a:r>
              <a:rPr lang="en-US" altLang="ko-KR" sz="2000" dirty="0">
                <a:solidFill>
                  <a:srgbClr val="13294B"/>
                </a:solidFill>
              </a:rPr>
              <a:t>using either the TDK or Ouster IMU individually</a:t>
            </a:r>
            <a:endParaRPr lang="ko-KR" altLang="en-US" sz="2000" dirty="0">
              <a:solidFill>
                <a:srgbClr val="13294B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2181C3E-F96D-5CF4-ECF5-E2158303D252}"/>
              </a:ext>
            </a:extLst>
          </p:cNvPr>
          <p:cNvGrpSpPr/>
          <p:nvPr/>
        </p:nvGrpSpPr>
        <p:grpSpPr>
          <a:xfrm>
            <a:off x="4328363" y="1145195"/>
            <a:ext cx="3412403" cy="4136604"/>
            <a:chOff x="4383448" y="1233331"/>
            <a:chExt cx="3412403" cy="4136604"/>
          </a:xfrm>
        </p:grpSpPr>
        <p:pic>
          <p:nvPicPr>
            <p:cNvPr id="25" name="그림 24" descr="텍스트, 스크린샷, 도표, 지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9DD6CA6-5B49-A39B-C1C7-D47E624FC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342" t="32222" r="42697" b="11917"/>
            <a:stretch>
              <a:fillRect/>
            </a:stretch>
          </p:blipFill>
          <p:spPr>
            <a:xfrm>
              <a:off x="4383448" y="1539010"/>
              <a:ext cx="3412403" cy="3830925"/>
            </a:xfrm>
            <a:custGeom>
              <a:avLst/>
              <a:gdLst>
                <a:gd name="connsiteX0" fmla="*/ 0 w 3412403"/>
                <a:gd name="connsiteY0" fmla="*/ 0 h 3830925"/>
                <a:gd name="connsiteX1" fmla="*/ 3412403 w 3412403"/>
                <a:gd name="connsiteY1" fmla="*/ 0 h 3830925"/>
                <a:gd name="connsiteX2" fmla="*/ 3412403 w 3412403"/>
                <a:gd name="connsiteY2" fmla="*/ 3830925 h 3830925"/>
                <a:gd name="connsiteX3" fmla="*/ 0 w 3412403"/>
                <a:gd name="connsiteY3" fmla="*/ 3830925 h 383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403" h="3830925">
                  <a:moveTo>
                    <a:pt x="0" y="0"/>
                  </a:moveTo>
                  <a:lnTo>
                    <a:pt x="3412403" y="0"/>
                  </a:lnTo>
                  <a:lnTo>
                    <a:pt x="3412403" y="3830925"/>
                  </a:lnTo>
                  <a:lnTo>
                    <a:pt x="0" y="3830925"/>
                  </a:lnTo>
                  <a:close/>
                </a:path>
              </a:pathLst>
            </a:cu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A36DA0-0AC1-205C-61F3-7EBCA0625DD5}"/>
                </a:ext>
              </a:extLst>
            </p:cNvPr>
            <p:cNvSpPr txBox="1"/>
            <p:nvPr/>
          </p:nvSpPr>
          <p:spPr>
            <a:xfrm>
              <a:off x="5125871" y="1233331"/>
              <a:ext cx="1940257" cy="278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50" dirty="0">
                  <a:solidFill>
                    <a:srgbClr val="13294B"/>
                  </a:solidFill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2025-07-18-15-11-06</a:t>
              </a:r>
              <a:endParaRPr lang="ko-KR" altLang="en-US" sz="1200" spc="-50" dirty="0">
                <a:solidFill>
                  <a:srgbClr val="13294B"/>
                </a:solidFill>
                <a:latin typeface="+mn-lt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0D9B0D-69CA-CFB7-44F6-F316DA17E51E}"/>
              </a:ext>
            </a:extLst>
          </p:cNvPr>
          <p:cNvGrpSpPr/>
          <p:nvPr/>
        </p:nvGrpSpPr>
        <p:grpSpPr>
          <a:xfrm>
            <a:off x="7894196" y="1145195"/>
            <a:ext cx="3403600" cy="4136604"/>
            <a:chOff x="8026400" y="1233331"/>
            <a:chExt cx="3403600" cy="4136604"/>
          </a:xfrm>
        </p:grpSpPr>
        <p:pic>
          <p:nvPicPr>
            <p:cNvPr id="28" name="그림 27" descr="텍스트, 스크린샷, 도표, 지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3715CF2-1764-A89B-2BF7-3160B9717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342" t="32222" r="42816" b="11917"/>
            <a:stretch>
              <a:fillRect/>
            </a:stretch>
          </p:blipFill>
          <p:spPr>
            <a:xfrm>
              <a:off x="8026400" y="1539011"/>
              <a:ext cx="3403600" cy="3830924"/>
            </a:xfrm>
            <a:custGeom>
              <a:avLst/>
              <a:gdLst>
                <a:gd name="connsiteX0" fmla="*/ 0 w 3403600"/>
                <a:gd name="connsiteY0" fmla="*/ 0 h 3830925"/>
                <a:gd name="connsiteX1" fmla="*/ 3403600 w 3403600"/>
                <a:gd name="connsiteY1" fmla="*/ 0 h 3830925"/>
                <a:gd name="connsiteX2" fmla="*/ 3403600 w 3403600"/>
                <a:gd name="connsiteY2" fmla="*/ 3830925 h 3830925"/>
                <a:gd name="connsiteX3" fmla="*/ 0 w 3403600"/>
                <a:gd name="connsiteY3" fmla="*/ 3830925 h 383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3600" h="3830925">
                  <a:moveTo>
                    <a:pt x="0" y="0"/>
                  </a:moveTo>
                  <a:lnTo>
                    <a:pt x="3403600" y="0"/>
                  </a:lnTo>
                  <a:lnTo>
                    <a:pt x="3403600" y="3830925"/>
                  </a:lnTo>
                  <a:lnTo>
                    <a:pt x="0" y="3830925"/>
                  </a:lnTo>
                  <a:close/>
                </a:path>
              </a:pathLst>
            </a:cu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DB60CA-514B-39C5-D8D8-3B08173A8C14}"/>
                </a:ext>
              </a:extLst>
            </p:cNvPr>
            <p:cNvSpPr txBox="1"/>
            <p:nvPr/>
          </p:nvSpPr>
          <p:spPr>
            <a:xfrm>
              <a:off x="8758071" y="1233331"/>
              <a:ext cx="1940257" cy="278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50" dirty="0">
                  <a:solidFill>
                    <a:srgbClr val="13294B"/>
                  </a:solidFill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2025-07-23-13-59-33</a:t>
              </a:r>
              <a:endParaRPr lang="ko-KR" altLang="en-US" sz="1200" spc="-50" dirty="0">
                <a:solidFill>
                  <a:srgbClr val="13294B"/>
                </a:solidFill>
                <a:latin typeface="+mn-lt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D1921B-1A94-506D-B197-A71D0A77F24C}"/>
              </a:ext>
            </a:extLst>
          </p:cNvPr>
          <p:cNvGrpSpPr/>
          <p:nvPr/>
        </p:nvGrpSpPr>
        <p:grpSpPr>
          <a:xfrm>
            <a:off x="322684" y="1145195"/>
            <a:ext cx="3804181" cy="4053131"/>
            <a:chOff x="348718" y="1343962"/>
            <a:chExt cx="3804181" cy="4053131"/>
          </a:xfrm>
        </p:grpSpPr>
        <p:pic>
          <p:nvPicPr>
            <p:cNvPr id="31" name="그림 30" descr="텍스트, 도표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FACD79-79BE-EED3-E54D-CF2CA5233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664"/>
            <a:stretch>
              <a:fillRect/>
            </a:stretch>
          </p:blipFill>
          <p:spPr>
            <a:xfrm>
              <a:off x="348718" y="1859781"/>
              <a:ext cx="3804181" cy="35373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F6C02B-9FCB-8CA8-CC51-03C7542F52AE}"/>
                </a:ext>
              </a:extLst>
            </p:cNvPr>
            <p:cNvSpPr txBox="1"/>
            <p:nvPr/>
          </p:nvSpPr>
          <p:spPr>
            <a:xfrm>
              <a:off x="394669" y="1343962"/>
              <a:ext cx="37152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80" dirty="0">
                  <a:solidFill>
                    <a:srgbClr val="13294B"/>
                  </a:solidFill>
                </a:rPr>
                <a:t>Translation error in wheel–IMU odometry (/</a:t>
              </a:r>
              <a:r>
                <a:rPr lang="en-US" altLang="ko-KR" sz="1200" spc="-80" dirty="0" err="1">
                  <a:solidFill>
                    <a:srgbClr val="13294B"/>
                  </a:solidFill>
                </a:rPr>
                <a:t>odom_fusion</a:t>
              </a:r>
              <a:r>
                <a:rPr lang="en-US" altLang="ko-KR" sz="1200" spc="-80" dirty="0">
                  <a:solidFill>
                    <a:srgbClr val="13294B"/>
                  </a:solidFill>
                </a:rPr>
                <a:t>) over nine 1-hour sessions, depending on the IMU(s) used</a:t>
              </a:r>
              <a:endParaRPr lang="ko-KR" altLang="en-US" sz="1200" dirty="0"/>
            </a:p>
          </p:txBody>
        </p:sp>
      </p:grpSp>
      <p:pic>
        <p:nvPicPr>
          <p:cNvPr id="23" name="그림 22" descr="텍스트, 스크린샷, 도표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58E886-D852-E1BE-0AC9-0DE468C2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833" t="4126" r="899" b="87541"/>
          <a:stretch>
            <a:fillRect/>
          </a:stretch>
        </p:blipFill>
        <p:spPr>
          <a:xfrm>
            <a:off x="10444833" y="5396867"/>
            <a:ext cx="1684153" cy="976866"/>
          </a:xfrm>
          <a:prstGeom prst="rect">
            <a:avLst/>
          </a:prstGeom>
          <a:ln w="19050">
            <a:solidFill>
              <a:srgbClr val="13294B"/>
            </a:solidFill>
          </a:ln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73B9005-C7EB-4F56-5966-BF64A607D384}"/>
              </a:ext>
            </a:extLst>
          </p:cNvPr>
          <p:cNvSpPr/>
          <p:nvPr/>
        </p:nvSpPr>
        <p:spPr>
          <a:xfrm>
            <a:off x="10730428" y="5527040"/>
            <a:ext cx="1398557" cy="51368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A3E0516-7730-AB05-70E1-EABF17F9DF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C24B89-FBAD-97CC-1EFF-C84766512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86703"/>
              </p:ext>
            </p:extLst>
          </p:nvPr>
        </p:nvGraphicFramePr>
        <p:xfrm>
          <a:off x="1925195" y="1865362"/>
          <a:ext cx="1871194" cy="128016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1104043">
                  <a:extLst>
                    <a:ext uri="{9D8B030D-6E8A-4147-A177-3AD203B41FA5}">
                      <a16:colId xmlns:a16="http://schemas.microsoft.com/office/drawing/2014/main" val="4189522214"/>
                    </a:ext>
                  </a:extLst>
                </a:gridCol>
                <a:gridCol w="767151">
                  <a:extLst>
                    <a:ext uri="{9D8B030D-6E8A-4147-A177-3AD203B41FA5}">
                      <a16:colId xmlns:a16="http://schemas.microsoft.com/office/drawing/2014/main" val="4085941413"/>
                    </a:ext>
                  </a:extLst>
                </a:gridCol>
              </a:tblGrid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IMU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Mean (</a:t>
                      </a:r>
                      <a:r>
                        <a:rPr lang="en-US" altLang="ko-KR" sz="800" dirty="0" err="1">
                          <a:solidFill>
                            <a:srgbClr val="13294B"/>
                          </a:solidFill>
                        </a:rPr>
                        <a:t>Stdv</a:t>
                      </a:r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.)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663548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TDK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0.324 (0.397)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40278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Ouster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0.600 (0.667)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37611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Virtual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0.292 (0.256)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85888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TDK + Ouster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0.263 (0.261)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42469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-70" baseline="0" dirty="0">
                          <a:solidFill>
                            <a:srgbClr val="13294B"/>
                          </a:solidFill>
                        </a:rPr>
                        <a:t>TDK + Ouster + Virtual</a:t>
                      </a:r>
                      <a:endParaRPr lang="ko-KR" altLang="en-US" sz="800" spc="-70" baseline="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0.239 (0.180)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29351"/>
                  </a:ext>
                </a:extLst>
              </a:tr>
            </a:tbl>
          </a:graphicData>
        </a:graphic>
      </p:graphicFrame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1B46CEF-CD90-2F51-66C0-3FE15E202BD6}"/>
              </a:ext>
            </a:extLst>
          </p:cNvPr>
          <p:cNvSpPr/>
          <p:nvPr/>
        </p:nvSpPr>
        <p:spPr>
          <a:xfrm>
            <a:off x="773828" y="1802304"/>
            <a:ext cx="1694600" cy="2923932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4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1AF0981F-E3F2-73B7-AFFA-FBF4DA25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73849A7A-43B6-B3BD-D22F-711A5802AE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endParaRPr lang="en-US" sz="2000" spc="-30" dirty="0">
              <a:solidFill>
                <a:srgbClr val="1329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5E06FFA2-6281-0446-2CD8-B8ADDF37C98F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6BF2962B-A2BE-88EE-ED2B-C1B5628AD26E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FDF651A9-F76A-B96A-5C9D-5AE7A1F366C3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chemeClr val="lt1"/>
                </a:solidFill>
              </a:rPr>
              <a:t>Generating and incorporating a virtual IMU helps!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B925C-9F21-34FD-9CFE-A11272A58862}"/>
              </a:ext>
            </a:extLst>
          </p:cNvPr>
          <p:cNvSpPr txBox="1"/>
          <p:nvPr/>
        </p:nvSpPr>
        <p:spPr>
          <a:xfrm>
            <a:off x="128226" y="6122610"/>
            <a:ext cx="76676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13294B"/>
                </a:solidFill>
              </a:rPr>
              <a:t>Code available [</a:t>
            </a:r>
            <a:r>
              <a:rPr lang="en-US" altLang="ko-KR" sz="1200" dirty="0" err="1">
                <a:solidFill>
                  <a:srgbClr val="FF552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GluonImuFusion</a:t>
            </a:r>
            <a:r>
              <a:rPr lang="en-US" altLang="ko-KR" sz="1200" dirty="0">
                <a:solidFill>
                  <a:srgbClr val="13294B"/>
                </a:solidFill>
              </a:rPr>
              <a:t>] [</a:t>
            </a:r>
            <a:r>
              <a:rPr lang="en-US" altLang="ko-KR" sz="1200" dirty="0">
                <a:solidFill>
                  <a:srgbClr val="FF552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</a:t>
            </a:r>
            <a:r>
              <a:rPr lang="en-US" altLang="ko-KR" sz="1200" dirty="0">
                <a:solidFill>
                  <a:srgbClr val="13294B"/>
                </a:solidFill>
              </a:rPr>
              <a:t>]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스크린샷, 도표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48AB6D-2482-3D6A-F850-A0D15E2AF7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833" t="4126" r="899" b="87541"/>
          <a:stretch>
            <a:fillRect/>
          </a:stretch>
        </p:blipFill>
        <p:spPr>
          <a:xfrm>
            <a:off x="4522016" y="5418581"/>
            <a:ext cx="1684153" cy="976866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8F1B508-F3F5-9E14-697F-FC97A4362FFA}"/>
              </a:ext>
            </a:extLst>
          </p:cNvPr>
          <p:cNvGrpSpPr/>
          <p:nvPr/>
        </p:nvGrpSpPr>
        <p:grpSpPr>
          <a:xfrm>
            <a:off x="4383448" y="1233331"/>
            <a:ext cx="3412403" cy="4136604"/>
            <a:chOff x="4383448" y="1233331"/>
            <a:chExt cx="3412403" cy="4136604"/>
          </a:xfrm>
        </p:grpSpPr>
        <p:pic>
          <p:nvPicPr>
            <p:cNvPr id="18" name="그림 17" descr="텍스트, 스크린샷, 도표, 지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EB7BA6D-1021-B0AB-DA06-2972FEDD4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1342" t="32222" r="42697" b="11917"/>
            <a:stretch>
              <a:fillRect/>
            </a:stretch>
          </p:blipFill>
          <p:spPr>
            <a:xfrm>
              <a:off x="4383448" y="1539010"/>
              <a:ext cx="3412403" cy="3830925"/>
            </a:xfrm>
            <a:custGeom>
              <a:avLst/>
              <a:gdLst>
                <a:gd name="connsiteX0" fmla="*/ 0 w 3412403"/>
                <a:gd name="connsiteY0" fmla="*/ 0 h 3830925"/>
                <a:gd name="connsiteX1" fmla="*/ 3412403 w 3412403"/>
                <a:gd name="connsiteY1" fmla="*/ 0 h 3830925"/>
                <a:gd name="connsiteX2" fmla="*/ 3412403 w 3412403"/>
                <a:gd name="connsiteY2" fmla="*/ 3830925 h 3830925"/>
                <a:gd name="connsiteX3" fmla="*/ 0 w 3412403"/>
                <a:gd name="connsiteY3" fmla="*/ 3830925 h 383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403" h="3830925">
                  <a:moveTo>
                    <a:pt x="0" y="0"/>
                  </a:moveTo>
                  <a:lnTo>
                    <a:pt x="3412403" y="0"/>
                  </a:lnTo>
                  <a:lnTo>
                    <a:pt x="3412403" y="3830925"/>
                  </a:lnTo>
                  <a:lnTo>
                    <a:pt x="0" y="3830925"/>
                  </a:lnTo>
                  <a:close/>
                </a:path>
              </a:pathLst>
            </a:cu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AACE28-CD35-F4DE-7AD1-99330C84E42D}"/>
                </a:ext>
              </a:extLst>
            </p:cNvPr>
            <p:cNvSpPr txBox="1"/>
            <p:nvPr/>
          </p:nvSpPr>
          <p:spPr>
            <a:xfrm>
              <a:off x="5125871" y="1233331"/>
              <a:ext cx="1940257" cy="278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50" dirty="0">
                  <a:solidFill>
                    <a:srgbClr val="13294B"/>
                  </a:solidFill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2025-07-18-15-11-06</a:t>
              </a:r>
              <a:endParaRPr lang="ko-KR" altLang="en-US" sz="1200" spc="-50" dirty="0">
                <a:solidFill>
                  <a:srgbClr val="13294B"/>
                </a:solidFill>
                <a:latin typeface="+mn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7D0594-48B8-A8C4-29B2-8DBA7F566B38}"/>
              </a:ext>
            </a:extLst>
          </p:cNvPr>
          <p:cNvGrpSpPr/>
          <p:nvPr/>
        </p:nvGrpSpPr>
        <p:grpSpPr>
          <a:xfrm>
            <a:off x="8026400" y="1233331"/>
            <a:ext cx="3403600" cy="4136604"/>
            <a:chOff x="8026400" y="1233331"/>
            <a:chExt cx="3403600" cy="4136604"/>
          </a:xfrm>
        </p:grpSpPr>
        <p:pic>
          <p:nvPicPr>
            <p:cNvPr id="22" name="그림 21" descr="텍스트, 스크린샷, 도표, 지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9C02602-35BF-B26B-0236-F804697E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342" t="32222" r="42816" b="11917"/>
            <a:stretch>
              <a:fillRect/>
            </a:stretch>
          </p:blipFill>
          <p:spPr>
            <a:xfrm>
              <a:off x="8026400" y="1539011"/>
              <a:ext cx="3403600" cy="3830924"/>
            </a:xfrm>
            <a:custGeom>
              <a:avLst/>
              <a:gdLst>
                <a:gd name="connsiteX0" fmla="*/ 0 w 3403600"/>
                <a:gd name="connsiteY0" fmla="*/ 0 h 3830925"/>
                <a:gd name="connsiteX1" fmla="*/ 3403600 w 3403600"/>
                <a:gd name="connsiteY1" fmla="*/ 0 h 3830925"/>
                <a:gd name="connsiteX2" fmla="*/ 3403600 w 3403600"/>
                <a:gd name="connsiteY2" fmla="*/ 3830925 h 3830925"/>
                <a:gd name="connsiteX3" fmla="*/ 0 w 3403600"/>
                <a:gd name="connsiteY3" fmla="*/ 3830925 h 383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3600" h="3830925">
                  <a:moveTo>
                    <a:pt x="0" y="0"/>
                  </a:moveTo>
                  <a:lnTo>
                    <a:pt x="3403600" y="0"/>
                  </a:lnTo>
                  <a:lnTo>
                    <a:pt x="3403600" y="3830925"/>
                  </a:lnTo>
                  <a:lnTo>
                    <a:pt x="0" y="3830925"/>
                  </a:lnTo>
                  <a:close/>
                </a:path>
              </a:pathLst>
            </a:cu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BD21B-D7B9-2692-7776-9514A78E60A6}"/>
                </a:ext>
              </a:extLst>
            </p:cNvPr>
            <p:cNvSpPr txBox="1"/>
            <p:nvPr/>
          </p:nvSpPr>
          <p:spPr>
            <a:xfrm>
              <a:off x="8758071" y="1233331"/>
              <a:ext cx="1940257" cy="278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50" dirty="0">
                  <a:solidFill>
                    <a:srgbClr val="13294B"/>
                  </a:solidFill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2025-07-23-13-59-33</a:t>
              </a:r>
              <a:endParaRPr lang="ko-KR" altLang="en-US" sz="1200" spc="-50" dirty="0">
                <a:solidFill>
                  <a:srgbClr val="13294B"/>
                </a:solidFill>
                <a:latin typeface="+mn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E4BF69-7C53-65E6-978B-A2162BB94684}"/>
              </a:ext>
            </a:extLst>
          </p:cNvPr>
          <p:cNvGrpSpPr/>
          <p:nvPr/>
        </p:nvGrpSpPr>
        <p:grpSpPr>
          <a:xfrm>
            <a:off x="12478954" y="1233331"/>
            <a:ext cx="3403600" cy="4136604"/>
            <a:chOff x="11660549" y="1233330"/>
            <a:chExt cx="3403600" cy="4136604"/>
          </a:xfrm>
        </p:grpSpPr>
        <p:pic>
          <p:nvPicPr>
            <p:cNvPr id="13" name="그림 12" descr="텍스트, 스크린샷, 도표, 지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5D32D67-3CD8-B711-E474-8F46B655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461" t="32593" r="42697" b="11917"/>
            <a:stretch>
              <a:fillRect/>
            </a:stretch>
          </p:blipFill>
          <p:spPr>
            <a:xfrm>
              <a:off x="11660549" y="1539009"/>
              <a:ext cx="3403600" cy="3830925"/>
            </a:xfrm>
            <a:custGeom>
              <a:avLst/>
              <a:gdLst>
                <a:gd name="connsiteX0" fmla="*/ 0 w 3403600"/>
                <a:gd name="connsiteY0" fmla="*/ 0 h 3805525"/>
                <a:gd name="connsiteX1" fmla="*/ 3403600 w 3403600"/>
                <a:gd name="connsiteY1" fmla="*/ 0 h 3805525"/>
                <a:gd name="connsiteX2" fmla="*/ 3403600 w 3403600"/>
                <a:gd name="connsiteY2" fmla="*/ 3805525 h 3805525"/>
                <a:gd name="connsiteX3" fmla="*/ 0 w 3403600"/>
                <a:gd name="connsiteY3" fmla="*/ 3805525 h 380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3600" h="3805525">
                  <a:moveTo>
                    <a:pt x="0" y="0"/>
                  </a:moveTo>
                  <a:lnTo>
                    <a:pt x="3403600" y="0"/>
                  </a:lnTo>
                  <a:lnTo>
                    <a:pt x="3403600" y="3805525"/>
                  </a:lnTo>
                  <a:lnTo>
                    <a:pt x="0" y="3805525"/>
                  </a:lnTo>
                  <a:close/>
                </a:path>
              </a:pathLst>
            </a:cu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984AC-A731-72BF-4FA8-6382F92473AD}"/>
                </a:ext>
              </a:extLst>
            </p:cNvPr>
            <p:cNvSpPr txBox="1"/>
            <p:nvPr/>
          </p:nvSpPr>
          <p:spPr>
            <a:xfrm>
              <a:off x="12392221" y="1233330"/>
              <a:ext cx="1940257" cy="278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50" dirty="0">
                  <a:solidFill>
                    <a:srgbClr val="13294B"/>
                  </a:solidFill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2025-07-18-15-11-06</a:t>
              </a:r>
              <a:endParaRPr lang="ko-KR" altLang="en-US" sz="1200" spc="-50" dirty="0">
                <a:solidFill>
                  <a:srgbClr val="13294B"/>
                </a:solidFill>
                <a:latin typeface="+mn-lt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FE99972-B838-69C3-8975-D31C92FC0084}"/>
              </a:ext>
            </a:extLst>
          </p:cNvPr>
          <p:cNvGrpSpPr/>
          <p:nvPr/>
        </p:nvGrpSpPr>
        <p:grpSpPr>
          <a:xfrm>
            <a:off x="348718" y="1343962"/>
            <a:ext cx="3804181" cy="4053131"/>
            <a:chOff x="348718" y="1343962"/>
            <a:chExt cx="3804181" cy="4053131"/>
          </a:xfrm>
        </p:grpSpPr>
        <p:pic>
          <p:nvPicPr>
            <p:cNvPr id="7" name="그림 6" descr="텍스트, 도표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8113048-5B97-3F2F-CF0D-3A7111388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664"/>
            <a:stretch>
              <a:fillRect/>
            </a:stretch>
          </p:blipFill>
          <p:spPr>
            <a:xfrm>
              <a:off x="348718" y="1859781"/>
              <a:ext cx="3804181" cy="353731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8E2869-14E0-4CEC-AC15-A7FA76D777C2}"/>
                </a:ext>
              </a:extLst>
            </p:cNvPr>
            <p:cNvSpPr txBox="1"/>
            <p:nvPr/>
          </p:nvSpPr>
          <p:spPr>
            <a:xfrm>
              <a:off x="394669" y="1343962"/>
              <a:ext cx="37152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80" dirty="0">
                  <a:solidFill>
                    <a:srgbClr val="13294B"/>
                  </a:solidFill>
                </a:rPr>
                <a:t>Translation error in wheel–IMU odometry (/</a:t>
              </a:r>
              <a:r>
                <a:rPr lang="en-US" altLang="ko-KR" sz="1200" spc="-80" dirty="0" err="1">
                  <a:solidFill>
                    <a:srgbClr val="13294B"/>
                  </a:solidFill>
                </a:rPr>
                <a:t>odom_fusion</a:t>
              </a:r>
              <a:r>
                <a:rPr lang="en-US" altLang="ko-KR" sz="1200" spc="-80" dirty="0">
                  <a:solidFill>
                    <a:srgbClr val="13294B"/>
                  </a:solidFill>
                </a:rPr>
                <a:t>) over nine 1-hour sessions, depending on the IMU(s) used</a:t>
              </a:r>
              <a:endParaRPr lang="ko-KR" altLang="en-US" sz="12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C6A3435-C629-416F-8081-E3631AB5DE44}"/>
              </a:ext>
            </a:extLst>
          </p:cNvPr>
          <p:cNvGrpSpPr/>
          <p:nvPr/>
        </p:nvGrpSpPr>
        <p:grpSpPr>
          <a:xfrm>
            <a:off x="2599981" y="3327094"/>
            <a:ext cx="7838454" cy="2899447"/>
            <a:chOff x="2599981" y="3327094"/>
            <a:chExt cx="7838454" cy="289944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594C7BC-4F40-1CB4-BEC4-39EDBB38D591}"/>
                </a:ext>
              </a:extLst>
            </p:cNvPr>
            <p:cNvSpPr/>
            <p:nvPr/>
          </p:nvSpPr>
          <p:spPr>
            <a:xfrm>
              <a:off x="2599981" y="3327094"/>
              <a:ext cx="592244" cy="1626696"/>
            </a:xfrm>
            <a:prstGeom prst="round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C375B6C-1055-7BA0-62FF-1C1DF183D44B}"/>
                </a:ext>
              </a:extLst>
            </p:cNvPr>
            <p:cNvSpPr/>
            <p:nvPr/>
          </p:nvSpPr>
          <p:spPr>
            <a:xfrm flipV="1">
              <a:off x="4846320" y="6035163"/>
              <a:ext cx="1359848" cy="191378"/>
            </a:xfrm>
            <a:prstGeom prst="round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10F78D-1660-679C-4462-AADFBCEC4D2E}"/>
                </a:ext>
              </a:extLst>
            </p:cNvPr>
            <p:cNvSpPr txBox="1"/>
            <p:nvPr/>
          </p:nvSpPr>
          <p:spPr>
            <a:xfrm>
              <a:off x="6868227" y="5546949"/>
              <a:ext cx="3570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552E"/>
                  </a:solidFill>
                </a:rPr>
                <a:t>What the existing Gluon codebase does</a:t>
              </a:r>
              <a:endParaRPr lang="ko-KR" altLang="en-US" b="1" dirty="0">
                <a:solidFill>
                  <a:srgbClr val="FF552E"/>
                </a:solidFill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D1BF73CE-9D04-2CB1-334B-22744C15F2D4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3291443" y="4998219"/>
              <a:ext cx="3576784" cy="702619"/>
            </a:xfrm>
            <a:prstGeom prst="straightConnector1">
              <a:avLst/>
            </a:prstGeom>
            <a:ln w="28575">
              <a:solidFill>
                <a:srgbClr val="FF55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A27215E-9DE3-8960-5B17-63672D7AAE37}"/>
                </a:ext>
              </a:extLst>
            </p:cNvPr>
            <p:cNvCxnSpPr>
              <a:cxnSpLocks/>
              <a:stCxn id="34" idx="1"/>
              <a:endCxn id="30" idx="3"/>
            </p:cNvCxnSpPr>
            <p:nvPr/>
          </p:nvCxnSpPr>
          <p:spPr>
            <a:xfrm flipH="1">
              <a:off x="6206168" y="5700838"/>
              <a:ext cx="662059" cy="430014"/>
            </a:xfrm>
            <a:prstGeom prst="straightConnector1">
              <a:avLst/>
            </a:prstGeom>
            <a:ln w="28575">
              <a:solidFill>
                <a:srgbClr val="FF55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1B148D-6EEA-8590-F875-28AB961353D8}"/>
              </a:ext>
            </a:extLst>
          </p:cNvPr>
          <p:cNvGrpSpPr/>
          <p:nvPr/>
        </p:nvGrpSpPr>
        <p:grpSpPr>
          <a:xfrm>
            <a:off x="3226104" y="3325257"/>
            <a:ext cx="6406460" cy="3060086"/>
            <a:chOff x="2599981" y="3327094"/>
            <a:chExt cx="6406460" cy="3060086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3365AE7-3EBE-E54E-0501-FF2652486839}"/>
                </a:ext>
              </a:extLst>
            </p:cNvPr>
            <p:cNvSpPr/>
            <p:nvPr/>
          </p:nvSpPr>
          <p:spPr>
            <a:xfrm>
              <a:off x="2599981" y="3327094"/>
              <a:ext cx="592244" cy="1626696"/>
            </a:xfrm>
            <a:prstGeom prst="round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C98A19E-BAC0-4824-578D-FD0C1651C690}"/>
                </a:ext>
              </a:extLst>
            </p:cNvPr>
            <p:cNvSpPr/>
            <p:nvPr/>
          </p:nvSpPr>
          <p:spPr>
            <a:xfrm flipV="1">
              <a:off x="4220197" y="6254469"/>
              <a:ext cx="1359848" cy="132711"/>
            </a:xfrm>
            <a:prstGeom prst="round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E910F9-5C16-EF9F-C7B9-86143EC2B024}"/>
                </a:ext>
              </a:extLst>
            </p:cNvPr>
            <p:cNvSpPr txBox="1"/>
            <p:nvPr/>
          </p:nvSpPr>
          <p:spPr>
            <a:xfrm>
              <a:off x="6524671" y="5920602"/>
              <a:ext cx="24817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552E"/>
                  </a:solidFill>
                </a:rPr>
                <a:t>What this project improves</a:t>
              </a:r>
              <a:endParaRPr lang="ko-KR" altLang="en-US" b="1" dirty="0">
                <a:solidFill>
                  <a:srgbClr val="FF552E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133624F-A328-974C-8C0B-E1765C0991BA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3192225" y="4858026"/>
              <a:ext cx="3332446" cy="1216465"/>
            </a:xfrm>
            <a:prstGeom prst="straightConnector1">
              <a:avLst/>
            </a:prstGeom>
            <a:ln w="28575">
              <a:solidFill>
                <a:srgbClr val="FF55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EA923E4-3092-8399-14EE-4853BE630352}"/>
                </a:ext>
              </a:extLst>
            </p:cNvPr>
            <p:cNvCxnSpPr>
              <a:cxnSpLocks/>
              <a:stCxn id="46" idx="1"/>
              <a:endCxn id="45" idx="3"/>
            </p:cNvCxnSpPr>
            <p:nvPr/>
          </p:nvCxnSpPr>
          <p:spPr>
            <a:xfrm flipH="1">
              <a:off x="5580045" y="6074491"/>
              <a:ext cx="944626" cy="246333"/>
            </a:xfrm>
            <a:prstGeom prst="straightConnector1">
              <a:avLst/>
            </a:prstGeom>
            <a:ln w="28575">
              <a:solidFill>
                <a:srgbClr val="FF55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8C6AFA22-606D-86A9-A666-1155B455EB1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8D6B8-B289-C43E-4C46-AF9252EF9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115913"/>
              </p:ext>
            </p:extLst>
          </p:nvPr>
        </p:nvGraphicFramePr>
        <p:xfrm>
          <a:off x="1925195" y="1865362"/>
          <a:ext cx="1871194" cy="128016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1104043">
                  <a:extLst>
                    <a:ext uri="{9D8B030D-6E8A-4147-A177-3AD203B41FA5}">
                      <a16:colId xmlns:a16="http://schemas.microsoft.com/office/drawing/2014/main" val="4189522214"/>
                    </a:ext>
                  </a:extLst>
                </a:gridCol>
                <a:gridCol w="767151">
                  <a:extLst>
                    <a:ext uri="{9D8B030D-6E8A-4147-A177-3AD203B41FA5}">
                      <a16:colId xmlns:a16="http://schemas.microsoft.com/office/drawing/2014/main" val="4085941413"/>
                    </a:ext>
                  </a:extLst>
                </a:gridCol>
              </a:tblGrid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IMU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Mean (</a:t>
                      </a:r>
                      <a:r>
                        <a:rPr lang="en-US" altLang="ko-KR" sz="800" dirty="0" err="1">
                          <a:solidFill>
                            <a:srgbClr val="13294B"/>
                          </a:solidFill>
                        </a:rPr>
                        <a:t>Stdv</a:t>
                      </a:r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.)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663548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TDK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0.324 (0.397)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40278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Ouster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0.600 (0.667)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37611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Virtual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0.292 (0.256)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85888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TDK + Ouster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0.263 (0.261)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42469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-70" baseline="0" dirty="0">
                          <a:solidFill>
                            <a:srgbClr val="13294B"/>
                          </a:solidFill>
                        </a:rPr>
                        <a:t>TDK + Ouster + Virtual</a:t>
                      </a:r>
                      <a:endParaRPr lang="ko-KR" altLang="en-US" sz="800" spc="-70" baseline="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0.239 (0.180)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2935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43104B9-91F0-15A1-708E-3B955BCF6BE9}"/>
              </a:ext>
            </a:extLst>
          </p:cNvPr>
          <p:cNvSpPr/>
          <p:nvPr/>
        </p:nvSpPr>
        <p:spPr>
          <a:xfrm>
            <a:off x="1947349" y="2719098"/>
            <a:ext cx="1849040" cy="217142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CC670B-2B13-6C10-3795-747D925BED1E}"/>
              </a:ext>
            </a:extLst>
          </p:cNvPr>
          <p:cNvSpPr/>
          <p:nvPr/>
        </p:nvSpPr>
        <p:spPr>
          <a:xfrm>
            <a:off x="1947349" y="2925499"/>
            <a:ext cx="1849040" cy="21714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054C02C0-A52F-04ED-FF93-D62C7BEFA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54170FEA-6531-7C7E-AD2D-891C3665C9D6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0F43BF46-BCFC-C7CA-7434-CC7863D65F6A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F3977C71-5EAB-1BF3-C369-FF2169838722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chemeClr val="lt1"/>
                </a:solidFill>
              </a:rPr>
              <a:t>Wheel–IMU odometry with multiple IMUs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D9D943-AF68-36CC-F010-DE60B3A60C3A}"/>
              </a:ext>
            </a:extLst>
          </p:cNvPr>
          <p:cNvGrpSpPr/>
          <p:nvPr/>
        </p:nvGrpSpPr>
        <p:grpSpPr>
          <a:xfrm>
            <a:off x="4328363" y="1145195"/>
            <a:ext cx="3412403" cy="4136604"/>
            <a:chOff x="4383448" y="1233331"/>
            <a:chExt cx="3412403" cy="4136604"/>
          </a:xfrm>
        </p:grpSpPr>
        <p:pic>
          <p:nvPicPr>
            <p:cNvPr id="7" name="그림 6" descr="텍스트, 스크린샷, 도표, 지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6E997E9-F9FA-6BD3-4B9F-59702D291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342" t="32222" r="42697" b="11917"/>
            <a:stretch>
              <a:fillRect/>
            </a:stretch>
          </p:blipFill>
          <p:spPr>
            <a:xfrm>
              <a:off x="4383448" y="1539010"/>
              <a:ext cx="3412403" cy="3830925"/>
            </a:xfrm>
            <a:custGeom>
              <a:avLst/>
              <a:gdLst>
                <a:gd name="connsiteX0" fmla="*/ 0 w 3412403"/>
                <a:gd name="connsiteY0" fmla="*/ 0 h 3830925"/>
                <a:gd name="connsiteX1" fmla="*/ 3412403 w 3412403"/>
                <a:gd name="connsiteY1" fmla="*/ 0 h 3830925"/>
                <a:gd name="connsiteX2" fmla="*/ 3412403 w 3412403"/>
                <a:gd name="connsiteY2" fmla="*/ 3830925 h 3830925"/>
                <a:gd name="connsiteX3" fmla="*/ 0 w 3412403"/>
                <a:gd name="connsiteY3" fmla="*/ 3830925 h 383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403" h="3830925">
                  <a:moveTo>
                    <a:pt x="0" y="0"/>
                  </a:moveTo>
                  <a:lnTo>
                    <a:pt x="3412403" y="0"/>
                  </a:lnTo>
                  <a:lnTo>
                    <a:pt x="3412403" y="3830925"/>
                  </a:lnTo>
                  <a:lnTo>
                    <a:pt x="0" y="3830925"/>
                  </a:lnTo>
                  <a:close/>
                </a:path>
              </a:pathLst>
            </a:cu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EC3B82-815C-6622-4052-6C9B030E7E06}"/>
                </a:ext>
              </a:extLst>
            </p:cNvPr>
            <p:cNvSpPr txBox="1"/>
            <p:nvPr/>
          </p:nvSpPr>
          <p:spPr>
            <a:xfrm>
              <a:off x="5125871" y="1233331"/>
              <a:ext cx="1940257" cy="278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50" dirty="0">
                  <a:solidFill>
                    <a:srgbClr val="13294B"/>
                  </a:solidFill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2025-07-18-15-11-06</a:t>
              </a:r>
              <a:endParaRPr lang="ko-KR" altLang="en-US" sz="1200" spc="-50" dirty="0">
                <a:solidFill>
                  <a:srgbClr val="13294B"/>
                </a:solidFill>
                <a:latin typeface="+mn-lt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3C2427-E4FC-913E-F05B-50FA62802061}"/>
              </a:ext>
            </a:extLst>
          </p:cNvPr>
          <p:cNvGrpSpPr/>
          <p:nvPr/>
        </p:nvGrpSpPr>
        <p:grpSpPr>
          <a:xfrm>
            <a:off x="7894196" y="1145195"/>
            <a:ext cx="3403600" cy="4136604"/>
            <a:chOff x="8026400" y="1233331"/>
            <a:chExt cx="3403600" cy="4136604"/>
          </a:xfrm>
        </p:grpSpPr>
        <p:pic>
          <p:nvPicPr>
            <p:cNvPr id="11" name="그림 10" descr="텍스트, 스크린샷, 도표, 지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C1E2F6B-1A71-E561-CDE7-F48DAF7F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342" t="32222" r="42816" b="11917"/>
            <a:stretch>
              <a:fillRect/>
            </a:stretch>
          </p:blipFill>
          <p:spPr>
            <a:xfrm>
              <a:off x="8026400" y="1539011"/>
              <a:ext cx="3403600" cy="3830924"/>
            </a:xfrm>
            <a:custGeom>
              <a:avLst/>
              <a:gdLst>
                <a:gd name="connsiteX0" fmla="*/ 0 w 3403600"/>
                <a:gd name="connsiteY0" fmla="*/ 0 h 3830925"/>
                <a:gd name="connsiteX1" fmla="*/ 3403600 w 3403600"/>
                <a:gd name="connsiteY1" fmla="*/ 0 h 3830925"/>
                <a:gd name="connsiteX2" fmla="*/ 3403600 w 3403600"/>
                <a:gd name="connsiteY2" fmla="*/ 3830925 h 3830925"/>
                <a:gd name="connsiteX3" fmla="*/ 0 w 3403600"/>
                <a:gd name="connsiteY3" fmla="*/ 3830925 h 383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3600" h="3830925">
                  <a:moveTo>
                    <a:pt x="0" y="0"/>
                  </a:moveTo>
                  <a:lnTo>
                    <a:pt x="3403600" y="0"/>
                  </a:lnTo>
                  <a:lnTo>
                    <a:pt x="3403600" y="3830925"/>
                  </a:lnTo>
                  <a:lnTo>
                    <a:pt x="0" y="3830925"/>
                  </a:lnTo>
                  <a:close/>
                </a:path>
              </a:pathLst>
            </a:cu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759F6-5699-A511-43CE-6815F8808627}"/>
                </a:ext>
              </a:extLst>
            </p:cNvPr>
            <p:cNvSpPr txBox="1"/>
            <p:nvPr/>
          </p:nvSpPr>
          <p:spPr>
            <a:xfrm>
              <a:off x="8758071" y="1233331"/>
              <a:ext cx="1940257" cy="278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50" dirty="0">
                  <a:solidFill>
                    <a:srgbClr val="13294B"/>
                  </a:solidFill>
                  <a:latin typeface="+mn-lt"/>
                  <a:ea typeface="DengXian" panose="02010600030101010101" pitchFamily="2" charset="-122"/>
                  <a:cs typeface="Times New Roman" panose="02020603050405020304" pitchFamily="18" charset="0"/>
                </a:rPr>
                <a:t>2025-07-23-13-59-33</a:t>
              </a:r>
              <a:endParaRPr lang="ko-KR" altLang="en-US" sz="1200" spc="-50" dirty="0">
                <a:solidFill>
                  <a:srgbClr val="13294B"/>
                </a:solidFill>
                <a:latin typeface="+mn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502990-FE94-E04B-5F29-A46DDC74E9F3}"/>
              </a:ext>
            </a:extLst>
          </p:cNvPr>
          <p:cNvGrpSpPr/>
          <p:nvPr/>
        </p:nvGrpSpPr>
        <p:grpSpPr>
          <a:xfrm>
            <a:off x="322684" y="1145195"/>
            <a:ext cx="3804181" cy="4053131"/>
            <a:chOff x="348718" y="1343962"/>
            <a:chExt cx="3804181" cy="4053131"/>
          </a:xfrm>
        </p:grpSpPr>
        <p:pic>
          <p:nvPicPr>
            <p:cNvPr id="14" name="그림 13" descr="텍스트, 도표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5067EA6-B3B8-3522-2830-BA69D2CA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664"/>
            <a:stretch>
              <a:fillRect/>
            </a:stretch>
          </p:blipFill>
          <p:spPr>
            <a:xfrm>
              <a:off x="348718" y="1859781"/>
              <a:ext cx="3804181" cy="35373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0C36B7-857F-DB6D-6B86-0C48367503BD}"/>
                </a:ext>
              </a:extLst>
            </p:cNvPr>
            <p:cNvSpPr txBox="1"/>
            <p:nvPr/>
          </p:nvSpPr>
          <p:spPr>
            <a:xfrm>
              <a:off x="394669" y="1343962"/>
              <a:ext cx="37152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80" dirty="0">
                  <a:solidFill>
                    <a:srgbClr val="13294B"/>
                  </a:solidFill>
                </a:rPr>
                <a:t>Translation error in wheel–IMU odometry (/</a:t>
              </a:r>
              <a:r>
                <a:rPr lang="en-US" altLang="ko-KR" sz="1200" spc="-80" dirty="0" err="1">
                  <a:solidFill>
                    <a:srgbClr val="13294B"/>
                  </a:solidFill>
                </a:rPr>
                <a:t>odom_fusion</a:t>
              </a:r>
              <a:r>
                <a:rPr lang="en-US" altLang="ko-KR" sz="1200" spc="-80" dirty="0">
                  <a:solidFill>
                    <a:srgbClr val="13294B"/>
                  </a:solidFill>
                </a:rPr>
                <a:t>) over nine 1-hour sessions, depending on the IMU(s) used</a:t>
              </a:r>
              <a:endParaRPr lang="ko-KR" altLang="en-US" sz="1200" dirty="0"/>
            </a:p>
          </p:txBody>
        </p:sp>
      </p:grpSp>
      <p:pic>
        <p:nvPicPr>
          <p:cNvPr id="16" name="그림 15" descr="텍스트, 스크린샷, 도표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120034-BEA6-FF54-CCA9-4911D83D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833" t="4126" r="899" b="87541"/>
          <a:stretch>
            <a:fillRect/>
          </a:stretch>
        </p:blipFill>
        <p:spPr>
          <a:xfrm>
            <a:off x="10444833" y="5396867"/>
            <a:ext cx="1684153" cy="976866"/>
          </a:xfrm>
          <a:prstGeom prst="rect">
            <a:avLst/>
          </a:prstGeom>
          <a:ln w="19050">
            <a:solidFill>
              <a:srgbClr val="13294B"/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5DD3FC9-A7D8-272E-B86F-BB500CF9AF00}"/>
              </a:ext>
            </a:extLst>
          </p:cNvPr>
          <p:cNvSpPr/>
          <p:nvPr/>
        </p:nvSpPr>
        <p:spPr>
          <a:xfrm>
            <a:off x="10762274" y="6025656"/>
            <a:ext cx="1361508" cy="37034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89D06-9043-9923-63F1-BB2FD89F530F}"/>
              </a:ext>
            </a:extLst>
          </p:cNvPr>
          <p:cNvSpPr txBox="1"/>
          <p:nvPr/>
        </p:nvSpPr>
        <p:spPr>
          <a:xfrm>
            <a:off x="322684" y="5374598"/>
            <a:ext cx="104395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50" dirty="0">
                <a:solidFill>
                  <a:srgbClr val="13294B"/>
                </a:solidFill>
              </a:rPr>
              <a:t>Using multiple IMUs for wheel-IMU odometry yields lower errors than using a single IMU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50" dirty="0" err="1">
                <a:solidFill>
                  <a:srgbClr val="13294B"/>
                </a:solidFill>
              </a:rPr>
              <a:t>TDK+Ouster+virtual</a:t>
            </a:r>
            <a:r>
              <a:rPr lang="en-US" altLang="ko-KR" sz="2000" spc="-50" dirty="0">
                <a:solidFill>
                  <a:srgbClr val="13294B"/>
                </a:solidFill>
              </a:rPr>
              <a:t> yields lower errors than </a:t>
            </a:r>
            <a:r>
              <a:rPr lang="en-US" altLang="ko-KR" sz="2000" spc="-50" dirty="0" err="1">
                <a:solidFill>
                  <a:srgbClr val="13294B"/>
                </a:solidFill>
              </a:rPr>
              <a:t>TDK+Ouster</a:t>
            </a:r>
            <a:endParaRPr lang="en-US" altLang="ko-KR" sz="2000" spc="-50" dirty="0">
              <a:solidFill>
                <a:srgbClr val="13294B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9A316E-2E64-5A43-8F40-BAC422140306}"/>
              </a:ext>
            </a:extLst>
          </p:cNvPr>
          <p:cNvSpPr txBox="1"/>
          <p:nvPr/>
        </p:nvSpPr>
        <p:spPr>
          <a:xfrm>
            <a:off x="6636916" y="6117268"/>
            <a:ext cx="344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552E"/>
                </a:solidFill>
              </a:rPr>
              <a:t>What existing Gluon codebase does</a:t>
            </a:r>
            <a:endParaRPr lang="ko-KR" altLang="en-US" b="1" dirty="0">
              <a:solidFill>
                <a:srgbClr val="FF552E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7B2D93D-FDAB-BE22-D9C2-89F71E5E7223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24600" y="6094539"/>
            <a:ext cx="312316" cy="176618"/>
          </a:xfrm>
          <a:prstGeom prst="straightConnector1">
            <a:avLst/>
          </a:prstGeom>
          <a:ln w="28575">
            <a:solidFill>
              <a:srgbClr val="FF5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290AFEF4-296F-5CA2-5095-6132B322A8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1B2251-B67B-4746-A391-E474C0E77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86703"/>
              </p:ext>
            </p:extLst>
          </p:nvPr>
        </p:nvGraphicFramePr>
        <p:xfrm>
          <a:off x="1925195" y="1865362"/>
          <a:ext cx="1871194" cy="128016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1104043">
                  <a:extLst>
                    <a:ext uri="{9D8B030D-6E8A-4147-A177-3AD203B41FA5}">
                      <a16:colId xmlns:a16="http://schemas.microsoft.com/office/drawing/2014/main" val="4189522214"/>
                    </a:ext>
                  </a:extLst>
                </a:gridCol>
                <a:gridCol w="767151">
                  <a:extLst>
                    <a:ext uri="{9D8B030D-6E8A-4147-A177-3AD203B41FA5}">
                      <a16:colId xmlns:a16="http://schemas.microsoft.com/office/drawing/2014/main" val="4085941413"/>
                    </a:ext>
                  </a:extLst>
                </a:gridCol>
              </a:tblGrid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IMU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Mean (</a:t>
                      </a:r>
                      <a:r>
                        <a:rPr lang="en-US" altLang="ko-KR" sz="800" dirty="0" err="1">
                          <a:solidFill>
                            <a:srgbClr val="13294B"/>
                          </a:solidFill>
                        </a:rPr>
                        <a:t>Stdv</a:t>
                      </a:r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.)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663548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TDK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0.324 (0.397)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40278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Ouster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0.600 (0.667)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37611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Virtual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0.292 (0.256)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85888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TDK + Ouster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0.263 (0.261)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42469"/>
                  </a:ext>
                </a:extLst>
              </a:tr>
              <a:tr h="172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-70" baseline="0" dirty="0">
                          <a:solidFill>
                            <a:srgbClr val="13294B"/>
                          </a:solidFill>
                        </a:rPr>
                        <a:t>TDK + Ouster + Virtual</a:t>
                      </a:r>
                      <a:endParaRPr lang="ko-KR" altLang="en-US" sz="800" spc="-70" baseline="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13294B"/>
                          </a:solidFill>
                        </a:rPr>
                        <a:t>0.239 (0.180)</a:t>
                      </a:r>
                      <a:endParaRPr lang="ko-KR" altLang="en-US" sz="800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29351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357076F-4C27-160A-7DF8-20FCF4597E24}"/>
              </a:ext>
            </a:extLst>
          </p:cNvPr>
          <p:cNvSpPr/>
          <p:nvPr/>
        </p:nvSpPr>
        <p:spPr>
          <a:xfrm>
            <a:off x="2438400" y="2768599"/>
            <a:ext cx="1694600" cy="2263438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0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F73461C2-0FFC-45DE-EBA9-492900FE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45B12578-CABF-EB29-AA24-D0BA7E98A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endParaRPr lang="en-US" sz="2000" spc="-30" dirty="0">
              <a:solidFill>
                <a:srgbClr val="1329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29F33745-0BB2-228B-CB42-EB10E3FA963E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F028F6DA-EA4D-D222-8A30-8FA602D31C79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884A705A-EAE0-515C-D472-6A9646F8EA19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44867DC2-B173-A815-C9E1-00FF6D0C07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AA96571-2C1F-506A-DBA1-C3BEA1791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238227"/>
              </p:ext>
            </p:extLst>
          </p:nvPr>
        </p:nvGraphicFramePr>
        <p:xfrm>
          <a:off x="468312" y="1783291"/>
          <a:ext cx="11255376" cy="310896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5627688">
                  <a:extLst>
                    <a:ext uri="{9D8B030D-6E8A-4147-A177-3AD203B41FA5}">
                      <a16:colId xmlns:a16="http://schemas.microsoft.com/office/drawing/2014/main" val="3623596406"/>
                    </a:ext>
                  </a:extLst>
                </a:gridCol>
                <a:gridCol w="5627688">
                  <a:extLst>
                    <a:ext uri="{9D8B030D-6E8A-4147-A177-3AD203B41FA5}">
                      <a16:colId xmlns:a16="http://schemas.microsoft.com/office/drawing/2014/main" val="1715914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13294B"/>
                          </a:solidFill>
                        </a:rPr>
                        <a:t>In General (Theory, Literature, etc.)</a:t>
                      </a:r>
                      <a:endParaRPr lang="ko-KR" altLang="en-US" sz="20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13294B"/>
                          </a:solidFill>
                        </a:rPr>
                        <a:t>For Drive Units</a:t>
                      </a:r>
                      <a:endParaRPr lang="ko-KR" altLang="en-US" sz="2000" b="1" dirty="0">
                        <a:solidFill>
                          <a:srgbClr val="1329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47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13294B"/>
                          </a:solidFill>
                        </a:rPr>
                        <a:t>Calibration is beneficial</a:t>
                      </a:r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13294B"/>
                          </a:solidFill>
                        </a:rPr>
                        <a:t>Calibration is beneficial</a:t>
                      </a:r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4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13294B"/>
                          </a:solidFill>
                        </a:rPr>
                        <a:t>Combining multiple IMUs of a similar grade can reduce noise</a:t>
                      </a:r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13294B"/>
                          </a:solidFill>
                        </a:rPr>
                        <a:t>Combining the TDK and Ouster IMUs may not reduce all white noise and random walk characteristics; however, using a virtual IMU improves wheel-IMU odometry when tested over multiple sessions on a drive unit</a:t>
                      </a:r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18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13294B"/>
                          </a:solidFill>
                        </a:rPr>
                        <a:t>Neural ODE can estimate biases well on open-source datasets</a:t>
                      </a:r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13294B"/>
                          </a:solidFill>
                        </a:rPr>
                        <a:t>Neural ODE does not estimate biases well on the drive unit; this requires further work</a:t>
                      </a:r>
                      <a:endParaRPr lang="ko-KR" altLang="en-US" sz="2000" dirty="0">
                        <a:solidFill>
                          <a:srgbClr val="1329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697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281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7"/>
          <p:cNvSpPr/>
          <p:nvPr/>
        </p:nvSpPr>
        <p:spPr>
          <a:xfrm rot="10800000" flipH="1">
            <a:off x="-1" y="0"/>
            <a:ext cx="12192000" cy="68661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5" name="Google Shape;1315;p37" descr="A picture containing building, street&#10;&#10;Description automatically generated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1" y="816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37"/>
          <p:cNvSpPr txBox="1"/>
          <p:nvPr/>
        </p:nvSpPr>
        <p:spPr>
          <a:xfrm>
            <a:off x="376807" y="417719"/>
            <a:ext cx="11177403" cy="573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lang="en-US" sz="32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8B0F8A25-DA12-BC0D-CFA4-FB97781E8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888B41D8-0576-2B48-D05B-C9C5A38043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0" indent="-28575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IMU measures specific force (by accelerometer) and angular rate (by gyroscope) along three orthogonal axes</a:t>
            </a:r>
          </a:p>
          <a:p>
            <a:pPr marL="361950" indent="-28575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IMU is pivotal component of modern mobile robots – including Proteus with various applications </a:t>
            </a:r>
            <a:br>
              <a:rPr lang="en-US" sz="20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(e.g., navigation, anomaly detection)</a:t>
            </a: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C029E97E-C36E-E922-A89B-3C8FDFE46E9C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84C6F5D7-6087-10F4-72C7-523E181F01F1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45A91F5F-A9FA-4666-883E-5C3352CFDCBF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</a:rPr>
              <a:t>Introduction – IMU is essential in mobile robots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2" descr="IMU, VRU, AHRS and GNSS:INS for UAS">
            <a:extLst>
              <a:ext uri="{FF2B5EF4-FFF2-40B4-BE49-F238E27FC236}">
                <a16:creationId xmlns:a16="http://schemas.microsoft.com/office/drawing/2014/main" id="{2C4720EA-AD96-E517-1D4A-B624B3681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4" y="3713847"/>
            <a:ext cx="1594669" cy="124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FEC946-E502-4A87-3B2B-D936CBBBEBC5}"/>
              </a:ext>
            </a:extLst>
          </p:cNvPr>
          <p:cNvSpPr txBox="1"/>
          <p:nvPr/>
        </p:nvSpPr>
        <p:spPr>
          <a:xfrm>
            <a:off x="662084" y="4837516"/>
            <a:ext cx="1828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50" dirty="0" err="1">
                <a:solidFill>
                  <a:srgbClr val="1329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Xsens</a:t>
            </a:r>
            <a:r>
              <a:rPr lang="en-US" altLang="ko-KR" sz="1000" spc="-50" dirty="0">
                <a:solidFill>
                  <a:srgbClr val="1329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IMUs </a:t>
            </a:r>
            <a:br>
              <a:rPr lang="en-US" altLang="ko-KR" sz="1000" spc="-50" dirty="0">
                <a:solidFill>
                  <a:srgbClr val="13294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spc="-50" dirty="0">
                <a:solidFill>
                  <a:srgbClr val="1329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(single-IMU system)</a:t>
            </a:r>
            <a:endParaRPr lang="ko-KR" altLang="en-US" sz="1000" spc="-50" dirty="0">
              <a:solidFill>
                <a:srgbClr val="1329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2DA1E6A4-2433-2326-5E02-D8D5A449A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637" y="3782647"/>
            <a:ext cx="2087978" cy="1066739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8C1DBEAD-F7A8-4FCC-D39F-A35DB65001FF}"/>
              </a:ext>
            </a:extLst>
          </p:cNvPr>
          <p:cNvSpPr/>
          <p:nvPr/>
        </p:nvSpPr>
        <p:spPr>
          <a:xfrm>
            <a:off x="2591380" y="4849530"/>
            <a:ext cx="1828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spc="-50" dirty="0">
                <a:solidFill>
                  <a:srgbClr val="13294B"/>
                </a:solidFill>
                <a:latin typeface="Arial" panose="020B0604020202020204" pitchFamily="34" charset="0"/>
              </a:rPr>
              <a:t>Array of 32 MPU9150 IMUs </a:t>
            </a:r>
            <a:br>
              <a:rPr lang="en-US" sz="1000" spc="-50" dirty="0">
                <a:solidFill>
                  <a:srgbClr val="13294B"/>
                </a:solidFill>
                <a:latin typeface="Arial" panose="020B0604020202020204" pitchFamily="34" charset="0"/>
              </a:rPr>
            </a:br>
            <a:r>
              <a:rPr lang="en-US" sz="1000" spc="-50" dirty="0">
                <a:solidFill>
                  <a:srgbClr val="13294B"/>
                </a:solidFill>
                <a:latin typeface="Arial" panose="020B0604020202020204" pitchFamily="34" charset="0"/>
              </a:rPr>
              <a:t>(multi-IMU system)</a:t>
            </a:r>
            <a:endParaRPr lang="en-US" sz="1000" spc="-50" dirty="0">
              <a:solidFill>
                <a:srgbClr val="13294B"/>
              </a:solidFill>
            </a:endParaRPr>
          </a:p>
        </p:txBody>
      </p:sp>
      <p:pic>
        <p:nvPicPr>
          <p:cNvPr id="3074" name="Picture 2" descr="A distributed inertial navigation system on a spacecraft.">
            <a:extLst>
              <a:ext uri="{FF2B5EF4-FFF2-40B4-BE49-F238E27FC236}">
                <a16:creationId xmlns:a16="http://schemas.microsoft.com/office/drawing/2014/main" id="{812CC6D3-6BAA-EEA2-91BD-304FBA6E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82" y="3468951"/>
            <a:ext cx="1507644" cy="13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5725C05B-A7E6-BD70-2166-42F819162F2F}"/>
              </a:ext>
            </a:extLst>
          </p:cNvPr>
          <p:cNvSpPr/>
          <p:nvPr/>
        </p:nvSpPr>
        <p:spPr>
          <a:xfrm>
            <a:off x="4539658" y="4849530"/>
            <a:ext cx="1828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spc="-50" dirty="0">
                <a:solidFill>
                  <a:srgbClr val="13294B"/>
                </a:solidFill>
                <a:latin typeface="Arial" panose="020B0604020202020204" pitchFamily="34" charset="0"/>
              </a:rPr>
              <a:t>A distributed inertial navigation system on a spacecraft</a:t>
            </a:r>
            <a:endParaRPr lang="en-US" sz="1000" spc="-50" dirty="0">
              <a:solidFill>
                <a:srgbClr val="13294B"/>
              </a:solidFill>
            </a:endParaRPr>
          </a:p>
        </p:txBody>
      </p:sp>
      <p:pic>
        <p:nvPicPr>
          <p:cNvPr id="3" name="media/SFd27f981d38f364c9484cd823b0.png">
            <a:extLst>
              <a:ext uri="{FF2B5EF4-FFF2-40B4-BE49-F238E27FC236}">
                <a16:creationId xmlns:a16="http://schemas.microsoft.com/office/drawing/2014/main" id="{9199D3A2-3DC4-56B4-0959-C654DAAE672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536600" y="3199057"/>
            <a:ext cx="2924337" cy="194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FCC8C3-59AB-25C4-087F-51491649E4C9}"/>
              </a:ext>
            </a:extLst>
          </p:cNvPr>
          <p:cNvSpPr txBox="1"/>
          <p:nvPr/>
        </p:nvSpPr>
        <p:spPr>
          <a:xfrm>
            <a:off x="7081844" y="5159436"/>
            <a:ext cx="3708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50" dirty="0">
                <a:solidFill>
                  <a:srgbClr val="13294B"/>
                </a:solidFill>
                <a:effectLst/>
                <a:latin typeface="+mn-lt"/>
                <a:ea typeface="DengXian" panose="02010600030101010101" pitchFamily="2" charset="-122"/>
                <a:cs typeface="Times New Roman" panose="02020603050405020304" pitchFamily="18" charset="0"/>
              </a:rPr>
              <a:t>The coordinate frames of the Ouster IMU (left) and TDK IMU (right) on the drive unit. (Red: x, Green: y, Blue: z)</a:t>
            </a:r>
            <a:endParaRPr lang="ko-KR" altLang="en-US" sz="1200" spc="-50" dirty="0">
              <a:solidFill>
                <a:srgbClr val="13294B"/>
              </a:solidFill>
              <a:latin typeface="+mn-lt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112D3E62-B7A8-28B1-60FE-F29FEDC7F7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1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BB9D7C03-E45D-E652-D6C7-7A26339E9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23FB5073-2A19-E68F-DD5F-1FDBEE6824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In reality, IMU measurements deviate from their “true values” (i.e., what we are supposed to measure) </a:t>
            </a: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E8C17FD7-F565-7729-D2B6-F9EBC1039B54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E7CDD604-DB45-EC76-47F7-A401BB88B20F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492BC3FA-90A8-1039-7894-768E4A2069B1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</a:rPr>
              <a:t>Motivation – Ensuring accurate IMU measurement is important!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35FBAA-DBA9-44D3-79AD-BC659D4FC028}"/>
                  </a:ext>
                </a:extLst>
              </p:cNvPr>
              <p:cNvSpPr txBox="1"/>
              <p:nvPr/>
            </p:nvSpPr>
            <p:spPr>
              <a:xfrm>
                <a:off x="1659634" y="2842276"/>
                <a:ext cx="6435673" cy="350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000" b="0" spc="-120" dirty="0">
                    <a:solidFill>
                      <a:srgbClr val="13294B"/>
                    </a:solidFill>
                  </a:rPr>
                  <a:t>Accelerometer measurement: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1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en-US" altLang="ko-KR" sz="2000" b="0" i="1" spc="-1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pc="-1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pc="-15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altLang="ko-KR" sz="2000" b="0" i="1" spc="-150" smtClean="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ko-KR" sz="2000" b="0" i="1" spc="-150" smtClean="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p>
                              <m:e>
                                <m:r>
                                  <a:rPr lang="en-US" altLang="ko-KR" sz="2000" b="1" i="1" spc="-150">
                                    <a:solidFill>
                                      <a:srgbClr val="13294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sPre>
                          </m:e>
                          <m:sub>
                            <m:r>
                              <a:rPr lang="en-US" altLang="ko-KR" sz="2000" i="1" spc="-1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𝑊𝐼</m:t>
                            </m:r>
                          </m:sub>
                        </m:sSub>
                        <m: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Pre>
                          <m:sPrePr>
                            <m:ctrlPr>
                              <a:rPr lang="en-US" altLang="ko-KR" sz="2000" i="1" spc="-1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ko-KR" sz="2000" i="1" spc="-1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en-US" altLang="ko-KR" sz="2000" b="1" i="1" spc="-1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sPre>
                      </m:e>
                    </m:d>
                    <m:r>
                      <a:rPr lang="en-US" altLang="ko-KR" sz="2000" b="0" i="1" spc="-1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2000" b="0" i="1" spc="-1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ko-KR" altLang="en-US" sz="2000" spc="-150" dirty="0">
                  <a:solidFill>
                    <a:srgbClr val="13294B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35FBAA-DBA9-44D3-79AD-BC659D4FC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634" y="2842276"/>
                <a:ext cx="6435673" cy="350160"/>
              </a:xfrm>
              <a:prstGeom prst="rect">
                <a:avLst/>
              </a:prstGeom>
              <a:blipFill>
                <a:blip r:embed="rId3"/>
                <a:stretch>
                  <a:fillRect l="-2367" t="-15517" b="-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72CC-EF5D-0087-E77E-872EF70D0D3D}"/>
                  </a:ext>
                </a:extLst>
              </p:cNvPr>
              <p:cNvSpPr txBox="1"/>
              <p:nvPr/>
            </p:nvSpPr>
            <p:spPr>
              <a:xfrm>
                <a:off x="1862675" y="2330506"/>
                <a:ext cx="5420971" cy="339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000" spc="-80" dirty="0">
                    <a:solidFill>
                      <a:srgbClr val="13294B"/>
                    </a:solidFill>
                  </a:rPr>
                  <a:t>Gyroscope measurement</a:t>
                </a:r>
                <a:r>
                  <a:rPr lang="en-US" altLang="ko-KR" sz="2000" spc="-150" dirty="0">
                    <a:solidFill>
                      <a:srgbClr val="13294B"/>
                    </a:solidFill>
                  </a:rPr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1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acc>
                    <m:r>
                      <a:rPr lang="en-US" altLang="ko-KR" sz="2000" b="0" i="1" spc="-1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pc="-1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sSub>
                      <m:sSubPr>
                        <m:ctrlPr>
                          <a:rPr lang="en-US" altLang="ko-KR" sz="2000" i="1" spc="-1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altLang="ko-KR" sz="2000" i="1" spc="-1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ko-KR" sz="2000" i="1" spc="-1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en-US" altLang="ko-KR" sz="2000" b="1" i="1" spc="-15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sPre>
                      </m:e>
                      <m:sub>
                        <m:r>
                          <a:rPr lang="en-US" altLang="ko-KR" sz="2000" i="1" spc="-15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𝑊𝐼</m:t>
                        </m:r>
                      </m:sub>
                    </m:sSub>
                    <m:r>
                      <a:rPr lang="en-US" altLang="ko-KR" sz="2000" b="0" i="1" spc="-1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altLang="ko-KR" sz="2000" b="0" i="1" spc="-15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ko-KR" sz="2000" b="0" i="1" spc="-15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endParaRPr lang="ko-KR" altLang="en-US" sz="2000" spc="-150" dirty="0">
                  <a:solidFill>
                    <a:srgbClr val="13294B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72CC-EF5D-0087-E77E-872EF70D0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675" y="2330506"/>
                <a:ext cx="5420971" cy="339324"/>
              </a:xfrm>
              <a:prstGeom prst="rect">
                <a:avLst/>
              </a:prstGeom>
              <a:blipFill>
                <a:blip r:embed="rId4"/>
                <a:stretch>
                  <a:fillRect l="-2925" t="-16071" r="-562" b="-4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5E537B9-2D14-EB4A-CA56-CF2087FA47A5}"/>
              </a:ext>
            </a:extLst>
          </p:cNvPr>
          <p:cNvSpPr txBox="1"/>
          <p:nvPr/>
        </p:nvSpPr>
        <p:spPr>
          <a:xfrm>
            <a:off x="3795978" y="3429223"/>
            <a:ext cx="2412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80" dirty="0">
                <a:solidFill>
                  <a:srgbClr val="13294B"/>
                </a:solidFill>
              </a:rPr>
              <a:t>Scale and non-orthogonality matrices</a:t>
            </a:r>
            <a:endParaRPr lang="ko-KR" altLang="en-US" sz="1200" spc="-80" dirty="0">
              <a:solidFill>
                <a:srgbClr val="13294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ADFFF-522C-213D-1E8C-947A5FD14EA2}"/>
              </a:ext>
            </a:extLst>
          </p:cNvPr>
          <p:cNvSpPr txBox="1"/>
          <p:nvPr/>
        </p:nvSpPr>
        <p:spPr>
          <a:xfrm>
            <a:off x="6207986" y="3429887"/>
            <a:ext cx="1372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80" dirty="0">
                <a:solidFill>
                  <a:srgbClr val="13294B"/>
                </a:solidFill>
              </a:rPr>
              <a:t>Time-varying biases</a:t>
            </a:r>
            <a:endParaRPr lang="ko-KR" altLang="en-US" sz="1200" spc="-80" dirty="0">
              <a:solidFill>
                <a:srgbClr val="13294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AA606-9504-7A76-567A-96CE016565EB}"/>
              </a:ext>
            </a:extLst>
          </p:cNvPr>
          <p:cNvSpPr txBox="1"/>
          <p:nvPr/>
        </p:nvSpPr>
        <p:spPr>
          <a:xfrm>
            <a:off x="7564161" y="3425444"/>
            <a:ext cx="1056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80" dirty="0">
                <a:solidFill>
                  <a:srgbClr val="13294B"/>
                </a:solidFill>
              </a:rPr>
              <a:t>White noises</a:t>
            </a:r>
            <a:endParaRPr lang="ko-KR" altLang="en-US" sz="1200" spc="-80" dirty="0">
              <a:solidFill>
                <a:srgbClr val="13294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385DA-4C2D-66ED-DB74-3B0EFB6153C2}"/>
              </a:ext>
            </a:extLst>
          </p:cNvPr>
          <p:cNvSpPr txBox="1"/>
          <p:nvPr/>
        </p:nvSpPr>
        <p:spPr>
          <a:xfrm>
            <a:off x="9133108" y="3110797"/>
            <a:ext cx="3014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80" dirty="0">
                <a:solidFill>
                  <a:srgbClr val="13294B"/>
                </a:solidFill>
              </a:rPr>
              <a:t>Quantities subject to be estimated and calibrated</a:t>
            </a:r>
            <a:endParaRPr lang="ko-KR" altLang="en-US" sz="1200" spc="-80" dirty="0">
              <a:solidFill>
                <a:srgbClr val="13294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1DDC0-D5EE-E297-04EA-19772DDF3336}"/>
              </a:ext>
            </a:extLst>
          </p:cNvPr>
          <p:cNvSpPr txBox="1"/>
          <p:nvPr/>
        </p:nvSpPr>
        <p:spPr>
          <a:xfrm>
            <a:off x="9124795" y="3354820"/>
            <a:ext cx="2143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80" dirty="0">
                <a:solidFill>
                  <a:srgbClr val="13294B"/>
                </a:solidFill>
              </a:rPr>
              <a:t>Quantities subject to be mitigated </a:t>
            </a:r>
            <a:br>
              <a:rPr lang="en-US" altLang="ko-KR" sz="1200" spc="-80" dirty="0">
                <a:solidFill>
                  <a:srgbClr val="13294B"/>
                </a:solidFill>
              </a:rPr>
            </a:br>
            <a:r>
              <a:rPr lang="en-US" altLang="ko-KR" sz="1200" spc="-80" dirty="0">
                <a:solidFill>
                  <a:srgbClr val="13294B"/>
                </a:solidFill>
              </a:rPr>
              <a:t>(e.g., by filter or sensor fusion)</a:t>
            </a:r>
            <a:endParaRPr lang="ko-KR" altLang="en-US" sz="1200" spc="-80" dirty="0">
              <a:solidFill>
                <a:srgbClr val="13294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792F85-C018-B427-A4D2-1395E5DB7BA0}"/>
                  </a:ext>
                </a:extLst>
              </p:cNvPr>
              <p:cNvSpPr txBox="1"/>
              <p:nvPr/>
            </p:nvSpPr>
            <p:spPr>
              <a:xfrm>
                <a:off x="450966" y="3982028"/>
                <a:ext cx="7016634" cy="567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0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altLang="ko-KR" i="1" spc="-10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ko-KR" i="1" spc="-10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en-US" altLang="ko-KR" b="1" i="1" spc="-10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sPre>
                      </m:e>
                      <m:sub>
                        <m:r>
                          <a:rPr lang="en-US" altLang="ko-KR" i="1" spc="-10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𝑊𝐼</m:t>
                        </m:r>
                      </m:sub>
                    </m:sSub>
                  </m:oMath>
                </a14:m>
                <a:r>
                  <a:rPr lang="en-US" altLang="ko-KR" spc="-100" dirty="0">
                    <a:solidFill>
                      <a:srgbClr val="13294B"/>
                    </a:solidFill>
                  </a:rPr>
                  <a:t>: Linear acceleration of the IMU frame with respect to the world fame, expressed in the IMU frame</a:t>
                </a:r>
                <a:endParaRPr lang="en-US" altLang="ko-KR" sz="1400" i="1" spc="-100" dirty="0">
                  <a:solidFill>
                    <a:srgbClr val="13294B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0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altLang="ko-KR" sz="1400" i="1" spc="-10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ko-KR" sz="1400" i="1" spc="-10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en-US" altLang="ko-KR" sz="1400" b="1" i="1" spc="-10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sPre>
                      </m:e>
                      <m:sub>
                        <m:r>
                          <a:rPr lang="en-US" altLang="ko-KR" sz="1400" i="1" spc="-10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𝑊𝐼</m:t>
                        </m:r>
                      </m:sub>
                    </m:sSub>
                  </m:oMath>
                </a14:m>
                <a:r>
                  <a:rPr lang="en-US" altLang="ko-KR" spc="-100" dirty="0">
                    <a:solidFill>
                      <a:srgbClr val="13294B"/>
                    </a:solidFill>
                  </a:rPr>
                  <a:t>: Angular velocity of the IMU frame with respect to the world fame, expressed in the IMU frame</a:t>
                </a:r>
                <a:endParaRPr lang="ko-KR" altLang="en-US" spc="-100" dirty="0">
                  <a:solidFill>
                    <a:srgbClr val="13294B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792F85-C018-B427-A4D2-1395E5DB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6" y="3982028"/>
                <a:ext cx="7016634" cy="567335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8B65F4-2FE8-5A80-E1ED-86F4A2CCD326}"/>
              </a:ext>
            </a:extLst>
          </p:cNvPr>
          <p:cNvSpPr txBox="1"/>
          <p:nvPr/>
        </p:nvSpPr>
        <p:spPr>
          <a:xfrm>
            <a:off x="2967474" y="1920892"/>
            <a:ext cx="2412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80" dirty="0">
                <a:solidFill>
                  <a:srgbClr val="13294B"/>
                </a:solidFill>
              </a:rPr>
              <a:t>What we actually measure</a:t>
            </a:r>
            <a:endParaRPr lang="ko-KR" altLang="en-US" sz="1200" spc="-80" dirty="0">
              <a:solidFill>
                <a:srgbClr val="13294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56C629-C996-AF5A-869B-B5DAAE739DCB}"/>
              </a:ext>
            </a:extLst>
          </p:cNvPr>
          <p:cNvSpPr txBox="1"/>
          <p:nvPr/>
        </p:nvSpPr>
        <p:spPr>
          <a:xfrm>
            <a:off x="5337291" y="1912998"/>
            <a:ext cx="2412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80" dirty="0">
                <a:solidFill>
                  <a:srgbClr val="13294B"/>
                </a:solidFill>
              </a:rPr>
              <a:t>What we are supposed to measure</a:t>
            </a:r>
            <a:endParaRPr lang="ko-KR" altLang="en-US" sz="1200" spc="-80" dirty="0">
              <a:solidFill>
                <a:srgbClr val="13294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053CDE-0D56-F4E4-68C8-28CC3120D838}"/>
              </a:ext>
            </a:extLst>
          </p:cNvPr>
          <p:cNvSpPr txBox="1"/>
          <p:nvPr/>
        </p:nvSpPr>
        <p:spPr>
          <a:xfrm>
            <a:off x="1767999" y="5338955"/>
            <a:ext cx="8656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spc="-80" dirty="0">
                <a:solidFill>
                  <a:srgbClr val="13294B"/>
                </a:solidFill>
              </a:rPr>
              <a:t>I explored several approaches that would allow us to obtain the “true values”</a:t>
            </a:r>
            <a:endParaRPr lang="ko-KR" altLang="en-US" sz="2000" spc="-80" dirty="0">
              <a:solidFill>
                <a:srgbClr val="13294B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6CF718-793E-3CCC-1BFD-D30EEA978314}"/>
              </a:ext>
            </a:extLst>
          </p:cNvPr>
          <p:cNvSpPr/>
          <p:nvPr/>
        </p:nvSpPr>
        <p:spPr>
          <a:xfrm>
            <a:off x="4602405" y="2305757"/>
            <a:ext cx="294115" cy="994914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B02259-3BAA-5FCA-E6BE-1E6B1D8844E3}"/>
              </a:ext>
            </a:extLst>
          </p:cNvPr>
          <p:cNvSpPr/>
          <p:nvPr/>
        </p:nvSpPr>
        <p:spPr>
          <a:xfrm>
            <a:off x="5684802" y="2305757"/>
            <a:ext cx="294115" cy="994914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38ACA2-1878-E601-34F6-F43CD86E6392}"/>
              </a:ext>
            </a:extLst>
          </p:cNvPr>
          <p:cNvSpPr/>
          <p:nvPr/>
        </p:nvSpPr>
        <p:spPr>
          <a:xfrm>
            <a:off x="5233184" y="2305757"/>
            <a:ext cx="294115" cy="994914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8AD9FC9-D814-A6B8-F8DA-CB3DDE11D6FA}"/>
              </a:ext>
            </a:extLst>
          </p:cNvPr>
          <p:cNvSpPr/>
          <p:nvPr/>
        </p:nvSpPr>
        <p:spPr>
          <a:xfrm rot="18442891">
            <a:off x="6802153" y="2157552"/>
            <a:ext cx="294115" cy="1272272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E8CE8B5-4F69-3754-A937-F82E2BD79451}"/>
              </a:ext>
            </a:extLst>
          </p:cNvPr>
          <p:cNvSpPr/>
          <p:nvPr/>
        </p:nvSpPr>
        <p:spPr>
          <a:xfrm rot="18442891">
            <a:off x="7361800" y="2175866"/>
            <a:ext cx="294115" cy="1272272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9B599-F4B9-D257-C42F-23C47329FCAC}"/>
              </a:ext>
            </a:extLst>
          </p:cNvPr>
          <p:cNvSpPr txBox="1"/>
          <p:nvPr/>
        </p:nvSpPr>
        <p:spPr>
          <a:xfrm>
            <a:off x="8953430" y="2068896"/>
            <a:ext cx="2660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pc="-80" dirty="0">
                <a:solidFill>
                  <a:srgbClr val="13294B"/>
                </a:solidFill>
              </a:rPr>
              <a:t>Spatial and temporal relationships </a:t>
            </a:r>
            <a:br>
              <a:rPr lang="en-US" altLang="ko-KR" spc="-80" dirty="0">
                <a:solidFill>
                  <a:srgbClr val="13294B"/>
                </a:solidFill>
              </a:rPr>
            </a:br>
            <a:r>
              <a:rPr lang="en-US" altLang="ko-KR" spc="-80" dirty="0">
                <a:solidFill>
                  <a:srgbClr val="13294B"/>
                </a:solidFill>
              </a:rPr>
              <a:t>(when multiple IMUs are used)</a:t>
            </a:r>
            <a:endParaRPr lang="ko-KR" altLang="en-US" spc="-80" dirty="0">
              <a:solidFill>
                <a:srgbClr val="13294B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F391B3F-296A-4B95-2D9B-469B04FAD252}"/>
              </a:ext>
            </a:extLst>
          </p:cNvPr>
          <p:cNvSpPr/>
          <p:nvPr/>
        </p:nvSpPr>
        <p:spPr>
          <a:xfrm>
            <a:off x="5197240" y="2305757"/>
            <a:ext cx="294115" cy="994914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1492049-EFB2-BF19-9EAC-03F6DE16FE83}"/>
              </a:ext>
            </a:extLst>
          </p:cNvPr>
          <p:cNvSpPr/>
          <p:nvPr/>
        </p:nvSpPr>
        <p:spPr>
          <a:xfrm rot="18442891">
            <a:off x="6747097" y="2215619"/>
            <a:ext cx="294115" cy="1272272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436B5D2-8BB4-0D36-CC41-9FF6FFC53E64}"/>
              </a:ext>
            </a:extLst>
          </p:cNvPr>
          <p:cNvSpPr/>
          <p:nvPr/>
        </p:nvSpPr>
        <p:spPr>
          <a:xfrm rot="16200000">
            <a:off x="10114707" y="971515"/>
            <a:ext cx="294115" cy="2488875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8702CDD-9D97-15ED-9FB5-30BB94D5D6F0}"/>
              </a:ext>
            </a:extLst>
          </p:cNvPr>
          <p:cNvSpPr/>
          <p:nvPr/>
        </p:nvSpPr>
        <p:spPr>
          <a:xfrm rot="16200000">
            <a:off x="8951167" y="3137143"/>
            <a:ext cx="255031" cy="2023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E9D9688-0912-46C1-5CA6-0702CCCF320B}"/>
              </a:ext>
            </a:extLst>
          </p:cNvPr>
          <p:cNvSpPr/>
          <p:nvPr/>
        </p:nvSpPr>
        <p:spPr>
          <a:xfrm rot="18442891">
            <a:off x="6851869" y="2177706"/>
            <a:ext cx="294115" cy="1272272"/>
          </a:xfrm>
          <a:prstGeom prst="roundRect">
            <a:avLst/>
          </a:prstGeom>
          <a:solidFill>
            <a:srgbClr val="FF55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7059C60-9C55-C458-593D-7F8BCC655747}"/>
              </a:ext>
            </a:extLst>
          </p:cNvPr>
          <p:cNvSpPr/>
          <p:nvPr/>
        </p:nvSpPr>
        <p:spPr>
          <a:xfrm rot="18442891">
            <a:off x="7443941" y="2166710"/>
            <a:ext cx="294115" cy="1272272"/>
          </a:xfrm>
          <a:prstGeom prst="roundRect">
            <a:avLst/>
          </a:prstGeom>
          <a:solidFill>
            <a:srgbClr val="FF55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FAB6E65-5B49-21BB-7329-145C9E2A262E}"/>
              </a:ext>
            </a:extLst>
          </p:cNvPr>
          <p:cNvSpPr/>
          <p:nvPr/>
        </p:nvSpPr>
        <p:spPr>
          <a:xfrm rot="16200000">
            <a:off x="8951167" y="3442717"/>
            <a:ext cx="255031" cy="202338"/>
          </a:xfrm>
          <a:prstGeom prst="roundRect">
            <a:avLst/>
          </a:prstGeom>
          <a:solidFill>
            <a:srgbClr val="FF55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C9DDE9D3-C4E7-755B-2078-C9E82CC63C8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6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4" grpId="0"/>
      <p:bldP spid="14" grpId="1"/>
      <p:bldP spid="19" grpId="0"/>
      <p:bldP spid="19" grpId="1"/>
      <p:bldP spid="20" grpId="0"/>
      <p:bldP spid="4" grpId="0" animBg="1"/>
      <p:bldP spid="4" grpId="1" animBg="1"/>
      <p:bldP spid="5" grpId="0" animBg="1"/>
      <p:bldP spid="5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0C3B72BC-54A8-C629-DA14-C591373E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57262500-F373-AC47-047E-37C1354B74EE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65DC6B42-8EED-23B3-6B3B-A24783C4A5F1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0E97AA84-30F7-64A2-75FE-090BA5F5A254}"/>
              </a:ext>
            </a:extLst>
          </p:cNvPr>
          <p:cNvSpPr txBox="1"/>
          <p:nvPr/>
        </p:nvSpPr>
        <p:spPr>
          <a:xfrm>
            <a:off x="376810" y="19787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8711CB-C980-4CDF-7E42-599981FAC619}"/>
              </a:ext>
            </a:extLst>
          </p:cNvPr>
          <p:cNvGrpSpPr/>
          <p:nvPr/>
        </p:nvGrpSpPr>
        <p:grpSpPr>
          <a:xfrm>
            <a:off x="376807" y="1280649"/>
            <a:ext cx="11326800" cy="1445246"/>
            <a:chOff x="376807" y="2271238"/>
            <a:chExt cx="11326800" cy="1455788"/>
          </a:xfrm>
        </p:grpSpPr>
        <p:sp>
          <p:nvSpPr>
            <p:cNvPr id="12" name="Google Shape;115;g2c81d615d62_0_220">
              <a:extLst>
                <a:ext uri="{FF2B5EF4-FFF2-40B4-BE49-F238E27FC236}">
                  <a16:creationId xmlns:a16="http://schemas.microsoft.com/office/drawing/2014/main" id="{15DB5F19-9D07-0224-EE90-C845722735AC}"/>
                </a:ext>
              </a:extLst>
            </p:cNvPr>
            <p:cNvSpPr/>
            <p:nvPr/>
          </p:nvSpPr>
          <p:spPr>
            <a:xfrm>
              <a:off x="376807" y="2454118"/>
              <a:ext cx="11326800" cy="1272908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rgbClr val="1526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6;g2c81d615d62_0_220">
              <a:extLst>
                <a:ext uri="{FF2B5EF4-FFF2-40B4-BE49-F238E27FC236}">
                  <a16:creationId xmlns:a16="http://schemas.microsoft.com/office/drawing/2014/main" id="{9A8FD26E-8628-73EE-B33A-048C19D8A1F7}"/>
                </a:ext>
              </a:extLst>
            </p:cNvPr>
            <p:cNvSpPr txBox="1">
              <a:spLocks/>
            </p:cNvSpPr>
            <p:nvPr/>
          </p:nvSpPr>
          <p:spPr>
            <a:xfrm>
              <a:off x="376807" y="2612652"/>
              <a:ext cx="11326800" cy="1114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419100">
                <a:lnSpc>
                  <a:spcPct val="100000"/>
                </a:lnSpc>
                <a:spcBef>
                  <a:spcPts val="0"/>
                </a:spcBef>
                <a:buClr>
                  <a:srgbClr val="13294B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13294B"/>
                  </a:solidFill>
                  <a:latin typeface="Arial"/>
                  <a:ea typeface="Arial"/>
                  <a:cs typeface="Arial"/>
                  <a:sym typeface="Arial"/>
                </a:rPr>
                <a:t>Estimable vs. non-estimable calibration parameters of drive-unit IMUs</a:t>
              </a:r>
            </a:p>
            <a:p>
              <a:pPr marL="419100">
                <a:lnSpc>
                  <a:spcPct val="100000"/>
                </a:lnSpc>
                <a:spcBef>
                  <a:spcPts val="0"/>
                </a:spcBef>
                <a:buClr>
                  <a:srgbClr val="13294B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13294B"/>
                  </a:solidFill>
                  <a:latin typeface="Arial"/>
                  <a:ea typeface="Arial"/>
                  <a:cs typeface="Arial"/>
                  <a:sym typeface="Arial"/>
                </a:rPr>
                <a:t>Static testing for intrinsic accelerometer calibration</a:t>
              </a:r>
            </a:p>
            <a:p>
              <a:pPr marL="419100">
                <a:lnSpc>
                  <a:spcPct val="100000"/>
                </a:lnSpc>
                <a:spcBef>
                  <a:spcPts val="0"/>
                </a:spcBef>
                <a:buClr>
                  <a:srgbClr val="13294B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13294B"/>
                  </a:solidFill>
                  <a:latin typeface="Arial"/>
                  <a:ea typeface="Arial"/>
                  <a:cs typeface="Arial"/>
                  <a:sym typeface="Arial"/>
                </a:rPr>
                <a:t>Inter-IMU temporal calibration via time-offset search maximizing gyroscope magnitude correlation</a:t>
              </a:r>
            </a:p>
            <a:p>
              <a:pPr marL="419100">
                <a:lnSpc>
                  <a:spcPct val="100000"/>
                </a:lnSpc>
                <a:spcBef>
                  <a:spcPts val="0"/>
                </a:spcBef>
                <a:buClr>
                  <a:srgbClr val="13294B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13294B"/>
                  </a:solidFill>
                  <a:latin typeface="Arial"/>
                  <a:ea typeface="Arial"/>
                  <a:cs typeface="Arial"/>
                  <a:sym typeface="Arial"/>
                </a:rPr>
                <a:t>Experiment: Pure IMU odometry before and after calibration</a:t>
              </a:r>
            </a:p>
          </p:txBody>
        </p:sp>
        <p:sp>
          <p:nvSpPr>
            <p:cNvPr id="14" name="Google Shape;117;g2c81d615d62_0_220">
              <a:extLst>
                <a:ext uri="{FF2B5EF4-FFF2-40B4-BE49-F238E27FC236}">
                  <a16:creationId xmlns:a16="http://schemas.microsoft.com/office/drawing/2014/main" id="{9AA50B09-EA95-56AC-D2FC-E729195B982D}"/>
                </a:ext>
              </a:extLst>
            </p:cNvPr>
            <p:cNvSpPr/>
            <p:nvPr/>
          </p:nvSpPr>
          <p:spPr>
            <a:xfrm>
              <a:off x="647700" y="2271238"/>
              <a:ext cx="5394960" cy="322374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rgbClr val="1526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000"/>
              </a:pPr>
              <a:r>
                <a:rPr lang="en-US" altLang="ko-KR" sz="1800" b="1" dirty="0">
                  <a:solidFill>
                    <a:srgbClr val="13294B"/>
                  </a:solidFill>
                </a:rPr>
                <a:t>Calibration of IMUs</a:t>
              </a:r>
            </a:p>
          </p:txBody>
        </p:sp>
      </p:grpSp>
      <p:sp>
        <p:nvSpPr>
          <p:cNvPr id="2" name="Google Shape;115;g2c81d615d62_0_220">
            <a:extLst>
              <a:ext uri="{FF2B5EF4-FFF2-40B4-BE49-F238E27FC236}">
                <a16:creationId xmlns:a16="http://schemas.microsoft.com/office/drawing/2014/main" id="{40E10CCE-587B-AE9A-4F0A-2C8B15D8AE1E}"/>
              </a:ext>
            </a:extLst>
          </p:cNvPr>
          <p:cNvSpPr/>
          <p:nvPr/>
        </p:nvSpPr>
        <p:spPr>
          <a:xfrm>
            <a:off x="376807" y="3020568"/>
            <a:ext cx="11326800" cy="98629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17;g2c81d615d62_0_220">
            <a:extLst>
              <a:ext uri="{FF2B5EF4-FFF2-40B4-BE49-F238E27FC236}">
                <a16:creationId xmlns:a16="http://schemas.microsoft.com/office/drawing/2014/main" id="{79AB1AF4-5FB9-DECF-FCA2-03845CC82137}"/>
              </a:ext>
            </a:extLst>
          </p:cNvPr>
          <p:cNvSpPr/>
          <p:nvPr/>
        </p:nvSpPr>
        <p:spPr>
          <a:xfrm>
            <a:off x="647700" y="2839010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fr-FR" altLang="ko-KR" sz="1800" b="1" dirty="0">
                <a:solidFill>
                  <a:srgbClr val="13294B"/>
                </a:solidFill>
              </a:rPr>
              <a:t>Multi-IMU fusion for noise &amp; drift reduction</a:t>
            </a:r>
            <a:endParaRPr lang="en-US" altLang="ko-KR" sz="1800" b="1" dirty="0">
              <a:solidFill>
                <a:srgbClr val="13294B"/>
              </a:solidFill>
            </a:endParaRPr>
          </a:p>
        </p:txBody>
      </p:sp>
      <p:sp>
        <p:nvSpPr>
          <p:cNvPr id="4" name="Google Shape;116;g2c81d615d62_0_220">
            <a:extLst>
              <a:ext uri="{FF2B5EF4-FFF2-40B4-BE49-F238E27FC236}">
                <a16:creationId xmlns:a16="http://schemas.microsoft.com/office/drawing/2014/main" id="{AAC20A50-2C20-FE50-34C3-6ABDA4AFD19F}"/>
              </a:ext>
            </a:extLst>
          </p:cNvPr>
          <p:cNvSpPr txBox="1">
            <a:spLocks/>
          </p:cNvSpPr>
          <p:nvPr/>
        </p:nvSpPr>
        <p:spPr>
          <a:xfrm>
            <a:off x="376807" y="3151324"/>
            <a:ext cx="11326800" cy="80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Generating a virtual IMU from TDK and Ouster IMU measurements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Allan variance analysis of the virtual IMU: Does fusion always improve noise and random walk characteristics?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Experiment: Pure IMU odometry using TDK, Ouster, and virtual IMUs</a:t>
            </a:r>
          </a:p>
        </p:txBody>
      </p:sp>
      <p:sp>
        <p:nvSpPr>
          <p:cNvPr id="5" name="Google Shape;115;g2c81d615d62_0_220">
            <a:extLst>
              <a:ext uri="{FF2B5EF4-FFF2-40B4-BE49-F238E27FC236}">
                <a16:creationId xmlns:a16="http://schemas.microsoft.com/office/drawing/2014/main" id="{39728E48-0E98-1BFF-3039-220E092F2763}"/>
              </a:ext>
            </a:extLst>
          </p:cNvPr>
          <p:cNvSpPr/>
          <p:nvPr/>
        </p:nvSpPr>
        <p:spPr>
          <a:xfrm>
            <a:off x="376807" y="4299310"/>
            <a:ext cx="11326800" cy="7425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7;g2c81d615d62_0_220">
            <a:extLst>
              <a:ext uri="{FF2B5EF4-FFF2-40B4-BE49-F238E27FC236}">
                <a16:creationId xmlns:a16="http://schemas.microsoft.com/office/drawing/2014/main" id="{B3CF7514-6A09-8CA9-DDF8-16F79F270A0D}"/>
              </a:ext>
            </a:extLst>
          </p:cNvPr>
          <p:cNvSpPr/>
          <p:nvPr/>
        </p:nvSpPr>
        <p:spPr>
          <a:xfrm>
            <a:off x="647700" y="4117752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dirty="0">
                <a:solidFill>
                  <a:srgbClr val="13294B"/>
                </a:solidFill>
              </a:rPr>
              <a:t>Learning-based IMU bias estimation</a:t>
            </a:r>
          </a:p>
        </p:txBody>
      </p:sp>
      <p:sp>
        <p:nvSpPr>
          <p:cNvPr id="9" name="Google Shape;116;g2c81d615d62_0_220">
            <a:extLst>
              <a:ext uri="{FF2B5EF4-FFF2-40B4-BE49-F238E27FC236}">
                <a16:creationId xmlns:a16="http://schemas.microsoft.com/office/drawing/2014/main" id="{1E4890B6-C06F-E2AB-8204-B439E3007C37}"/>
              </a:ext>
            </a:extLst>
          </p:cNvPr>
          <p:cNvSpPr txBox="1">
            <a:spLocks/>
          </p:cNvSpPr>
          <p:nvPr/>
        </p:nvSpPr>
        <p:spPr>
          <a:xfrm>
            <a:off x="376807" y="4417366"/>
            <a:ext cx="11326800" cy="56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Modeling bias evolution (e.g., neural ODE approach)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Experiment: Pure IMU odometry with and without bias compensation estimated via neural ODE</a:t>
            </a:r>
          </a:p>
        </p:txBody>
      </p:sp>
      <p:sp>
        <p:nvSpPr>
          <p:cNvPr id="10" name="Google Shape;115;g2c81d615d62_0_220">
            <a:extLst>
              <a:ext uri="{FF2B5EF4-FFF2-40B4-BE49-F238E27FC236}">
                <a16:creationId xmlns:a16="http://schemas.microsoft.com/office/drawing/2014/main" id="{77784145-DF88-A1A5-A1E3-9B42AD772CC5}"/>
              </a:ext>
            </a:extLst>
          </p:cNvPr>
          <p:cNvSpPr/>
          <p:nvPr/>
        </p:nvSpPr>
        <p:spPr>
          <a:xfrm>
            <a:off x="376807" y="5337692"/>
            <a:ext cx="11326800" cy="7425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7;g2c81d615d62_0_220">
            <a:extLst>
              <a:ext uri="{FF2B5EF4-FFF2-40B4-BE49-F238E27FC236}">
                <a16:creationId xmlns:a16="http://schemas.microsoft.com/office/drawing/2014/main" id="{8A798D9B-A4F6-A708-774D-BDF836D12281}"/>
              </a:ext>
            </a:extLst>
          </p:cNvPr>
          <p:cNvSpPr/>
          <p:nvPr/>
        </p:nvSpPr>
        <p:spPr>
          <a:xfrm>
            <a:off x="647700" y="5156135"/>
            <a:ext cx="5394960" cy="3200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1526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spc="-40" dirty="0" err="1">
                <a:solidFill>
                  <a:srgbClr val="13294B"/>
                </a:solidFill>
              </a:rPr>
              <a:t>Mutiple</a:t>
            </a:r>
            <a:r>
              <a:rPr lang="en-US" altLang="ko-KR" sz="1800" b="1" spc="-40" dirty="0">
                <a:solidFill>
                  <a:srgbClr val="13294B"/>
                </a:solidFill>
              </a:rPr>
              <a:t>-IMU experiments for wheel-IMU odometry</a:t>
            </a:r>
          </a:p>
        </p:txBody>
      </p:sp>
      <p:sp>
        <p:nvSpPr>
          <p:cNvPr id="17" name="Google Shape;116;g2c81d615d62_0_220">
            <a:extLst>
              <a:ext uri="{FF2B5EF4-FFF2-40B4-BE49-F238E27FC236}">
                <a16:creationId xmlns:a16="http://schemas.microsoft.com/office/drawing/2014/main" id="{D27B7963-1187-FBE7-9C44-B8BB2FBF74B8}"/>
              </a:ext>
            </a:extLst>
          </p:cNvPr>
          <p:cNvSpPr txBox="1">
            <a:spLocks/>
          </p:cNvSpPr>
          <p:nvPr/>
        </p:nvSpPr>
        <p:spPr>
          <a:xfrm>
            <a:off x="376807" y="5468447"/>
            <a:ext cx="11326800" cy="63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Wheel–IMU odometry with individual IMUs (TDK, Ouster, Virtual)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3294B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Wheel–IMU odometry with multiple IMUs</a:t>
            </a: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E144441A-2D5A-A741-223F-02C89C0779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9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A6C50F1E-1224-0A5C-A94B-EC3DFDBA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588A4284-0295-B392-6B13-3117D530C42A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B4F55D12-861B-19C5-6F5F-F234D6FF9C1A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16E01C7C-9809-2778-DE6D-A46EEB9C2CC9}"/>
              </a:ext>
            </a:extLst>
          </p:cNvPr>
          <p:cNvSpPr txBox="1"/>
          <p:nvPr/>
        </p:nvSpPr>
        <p:spPr>
          <a:xfrm>
            <a:off x="376810" y="19787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we are at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EFE016-B6CA-5B40-55DB-A6D2C8FAFA72}"/>
              </a:ext>
            </a:extLst>
          </p:cNvPr>
          <p:cNvGrpSpPr/>
          <p:nvPr/>
        </p:nvGrpSpPr>
        <p:grpSpPr>
          <a:xfrm>
            <a:off x="376807" y="1280649"/>
            <a:ext cx="11326800" cy="1445246"/>
            <a:chOff x="376807" y="2271238"/>
            <a:chExt cx="11326800" cy="1455788"/>
          </a:xfrm>
        </p:grpSpPr>
        <p:sp>
          <p:nvSpPr>
            <p:cNvPr id="15" name="Google Shape;115;g2c81d615d62_0_220">
              <a:extLst>
                <a:ext uri="{FF2B5EF4-FFF2-40B4-BE49-F238E27FC236}">
                  <a16:creationId xmlns:a16="http://schemas.microsoft.com/office/drawing/2014/main" id="{049AB646-225B-FEB6-DA19-E65589A06D68}"/>
                </a:ext>
              </a:extLst>
            </p:cNvPr>
            <p:cNvSpPr/>
            <p:nvPr/>
          </p:nvSpPr>
          <p:spPr>
            <a:xfrm>
              <a:off x="376807" y="2454118"/>
              <a:ext cx="11326800" cy="1272908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2700" cap="flat" cmpd="sng">
              <a:solidFill>
                <a:srgbClr val="1526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16;g2c81d615d62_0_220">
              <a:extLst>
                <a:ext uri="{FF2B5EF4-FFF2-40B4-BE49-F238E27FC236}">
                  <a16:creationId xmlns:a16="http://schemas.microsoft.com/office/drawing/2014/main" id="{8A6684A3-A345-4A26-B19C-924488230F09}"/>
                </a:ext>
              </a:extLst>
            </p:cNvPr>
            <p:cNvSpPr txBox="1">
              <a:spLocks/>
            </p:cNvSpPr>
            <p:nvPr/>
          </p:nvSpPr>
          <p:spPr>
            <a:xfrm>
              <a:off x="376807" y="2612652"/>
              <a:ext cx="11326800" cy="1114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419100">
                <a:lnSpc>
                  <a:spcPct val="100000"/>
                </a:lnSpc>
                <a:spcBef>
                  <a:spcPts val="0"/>
                </a:spcBef>
                <a:buClr>
                  <a:srgbClr val="13294B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13294B"/>
                  </a:solidFill>
                  <a:latin typeface="Arial"/>
                  <a:ea typeface="Arial"/>
                  <a:cs typeface="Arial"/>
                  <a:sym typeface="Arial"/>
                </a:rPr>
                <a:t>Estimable vs. non-estimable calibration parameters of drive-unit IMUs</a:t>
              </a:r>
            </a:p>
            <a:p>
              <a:pPr marL="419100">
                <a:lnSpc>
                  <a:spcPct val="100000"/>
                </a:lnSpc>
                <a:spcBef>
                  <a:spcPts val="0"/>
                </a:spcBef>
                <a:buClr>
                  <a:srgbClr val="13294B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13294B"/>
                  </a:solidFill>
                  <a:latin typeface="Arial"/>
                  <a:ea typeface="Arial"/>
                  <a:cs typeface="Arial"/>
                  <a:sym typeface="Arial"/>
                </a:rPr>
                <a:t>Static testing for intrinsic accelerometer calibration</a:t>
              </a:r>
            </a:p>
            <a:p>
              <a:pPr marL="419100">
                <a:lnSpc>
                  <a:spcPct val="100000"/>
                </a:lnSpc>
                <a:spcBef>
                  <a:spcPts val="0"/>
                </a:spcBef>
                <a:buClr>
                  <a:srgbClr val="13294B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13294B"/>
                  </a:solidFill>
                  <a:latin typeface="Arial"/>
                  <a:ea typeface="Arial"/>
                  <a:cs typeface="Arial"/>
                  <a:sym typeface="Arial"/>
                </a:rPr>
                <a:t>Inter-IMU temporal calibration via time-offset search maximizing gyroscope magnitude correlation</a:t>
              </a:r>
            </a:p>
            <a:p>
              <a:pPr marL="419100">
                <a:lnSpc>
                  <a:spcPct val="100000"/>
                </a:lnSpc>
                <a:spcBef>
                  <a:spcPts val="0"/>
                </a:spcBef>
                <a:buClr>
                  <a:srgbClr val="13294B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13294B"/>
                  </a:solidFill>
                  <a:latin typeface="Arial"/>
                  <a:ea typeface="Arial"/>
                  <a:cs typeface="Arial"/>
                  <a:sym typeface="Arial"/>
                </a:rPr>
                <a:t>Experiment: Pure IMU odometry before and after calibration</a:t>
              </a:r>
            </a:p>
          </p:txBody>
        </p:sp>
        <p:sp>
          <p:nvSpPr>
            <p:cNvPr id="18" name="Google Shape;117;g2c81d615d62_0_220">
              <a:extLst>
                <a:ext uri="{FF2B5EF4-FFF2-40B4-BE49-F238E27FC236}">
                  <a16:creationId xmlns:a16="http://schemas.microsoft.com/office/drawing/2014/main" id="{4E97727A-5AFD-416D-8DAB-5813AEA474EA}"/>
                </a:ext>
              </a:extLst>
            </p:cNvPr>
            <p:cNvSpPr/>
            <p:nvPr/>
          </p:nvSpPr>
          <p:spPr>
            <a:xfrm>
              <a:off x="647700" y="2271238"/>
              <a:ext cx="5394960" cy="322374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rgbClr val="1526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000"/>
              </a:pPr>
              <a:r>
                <a:rPr lang="en-US" altLang="ko-KR" sz="1800" b="1" dirty="0">
                  <a:solidFill>
                    <a:srgbClr val="13294B"/>
                  </a:solidFill>
                </a:rPr>
                <a:t>Calibration of IMUs</a:t>
              </a:r>
            </a:p>
          </p:txBody>
        </p:sp>
      </p:grpSp>
      <p:sp>
        <p:nvSpPr>
          <p:cNvPr id="19" name="Google Shape;117;g2c81d615d62_0_220">
            <a:extLst>
              <a:ext uri="{FF2B5EF4-FFF2-40B4-BE49-F238E27FC236}">
                <a16:creationId xmlns:a16="http://schemas.microsoft.com/office/drawing/2014/main" id="{82F30EEE-7984-74AF-7A5A-1F59EF2CC95A}"/>
              </a:ext>
            </a:extLst>
          </p:cNvPr>
          <p:cNvSpPr/>
          <p:nvPr/>
        </p:nvSpPr>
        <p:spPr>
          <a:xfrm>
            <a:off x="609597" y="3026539"/>
            <a:ext cx="5394960" cy="32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fr-FR" altLang="ko-KR" sz="1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Multi-IMU fusion for noise &amp; drift reduction</a:t>
            </a:r>
            <a:endParaRPr lang="en-US" altLang="ko-KR" sz="18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Google Shape;117;g2c81d615d62_0_220">
            <a:extLst>
              <a:ext uri="{FF2B5EF4-FFF2-40B4-BE49-F238E27FC236}">
                <a16:creationId xmlns:a16="http://schemas.microsoft.com/office/drawing/2014/main" id="{B7015048-620E-F532-39C9-D5969533C233}"/>
              </a:ext>
            </a:extLst>
          </p:cNvPr>
          <p:cNvSpPr/>
          <p:nvPr/>
        </p:nvSpPr>
        <p:spPr>
          <a:xfrm>
            <a:off x="609597" y="3622150"/>
            <a:ext cx="5394960" cy="32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Learning-based IMU bias estimation</a:t>
            </a:r>
          </a:p>
        </p:txBody>
      </p:sp>
      <p:sp>
        <p:nvSpPr>
          <p:cNvPr id="21" name="Google Shape;117;g2c81d615d62_0_220">
            <a:extLst>
              <a:ext uri="{FF2B5EF4-FFF2-40B4-BE49-F238E27FC236}">
                <a16:creationId xmlns:a16="http://schemas.microsoft.com/office/drawing/2014/main" id="{1BF0006A-A093-EF28-C8AB-5B378B48B80C}"/>
              </a:ext>
            </a:extLst>
          </p:cNvPr>
          <p:cNvSpPr/>
          <p:nvPr/>
        </p:nvSpPr>
        <p:spPr>
          <a:xfrm>
            <a:off x="609597" y="4206925"/>
            <a:ext cx="5394960" cy="32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000"/>
            </a:pPr>
            <a:r>
              <a:rPr lang="en-US" altLang="ko-KR" sz="1800" b="1" spc="-4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Mutiple</a:t>
            </a:r>
            <a:r>
              <a:rPr lang="en-US" altLang="ko-KR" sz="1800" b="1" spc="-4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-IMU experiments for wheel-IMU odometry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92BD3AA-3CB6-C734-D86E-4EB3C8310CC4}"/>
              </a:ext>
            </a:extLst>
          </p:cNvPr>
          <p:cNvGrpSpPr/>
          <p:nvPr/>
        </p:nvGrpSpPr>
        <p:grpSpPr>
          <a:xfrm>
            <a:off x="6743275" y="3363268"/>
            <a:ext cx="4960332" cy="1218229"/>
            <a:chOff x="6743275" y="2988696"/>
            <a:chExt cx="4960332" cy="1218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45CC30B-6697-0C4D-03E6-1D09EC8B5AC5}"/>
                    </a:ext>
                  </a:extLst>
                </p:cNvPr>
                <p:cNvSpPr txBox="1"/>
                <p:nvPr/>
              </p:nvSpPr>
              <p:spPr>
                <a:xfrm>
                  <a:off x="6743275" y="3276354"/>
                  <a:ext cx="4960332" cy="2801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600" b="0" spc="-120" dirty="0">
                      <a:solidFill>
                        <a:srgbClr val="13294B"/>
                      </a:solidFill>
                    </a:rPr>
                    <a:t>Accelerometer measurement: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pc="-150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en-US" altLang="ko-KR" sz="1600" b="0" i="1" spc="-1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ko-KR" sz="1600" b="0" i="1" spc="-150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p>
                                <m:e>
                                  <m:r>
                                    <a:rPr lang="en-US" altLang="ko-KR" sz="1600" b="1" i="1" spc="-15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𝑊𝐼</m:t>
                              </m:r>
                            </m:sub>
                          </m:s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Pre>
                            <m:sPrePr>
                              <m:ctrlP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en-US" altLang="ko-KR" sz="16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sPre>
                        </m:e>
                      </m:d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endParaRPr lang="ko-KR" altLang="en-US" sz="1600" spc="-150" dirty="0">
                    <a:solidFill>
                      <a:srgbClr val="13294B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45CC30B-6697-0C4D-03E6-1D09EC8B5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275" y="3276354"/>
                  <a:ext cx="4960332" cy="280141"/>
                </a:xfrm>
                <a:prstGeom prst="rect">
                  <a:avLst/>
                </a:prstGeom>
                <a:blipFill>
                  <a:blip r:embed="rId3"/>
                  <a:stretch>
                    <a:fillRect l="-2457" t="-1739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BEC221A-28CD-4338-94F5-50645E64ED95}"/>
                    </a:ext>
                  </a:extLst>
                </p:cNvPr>
                <p:cNvSpPr txBox="1"/>
                <p:nvPr/>
              </p:nvSpPr>
              <p:spPr>
                <a:xfrm>
                  <a:off x="6879641" y="2994836"/>
                  <a:ext cx="4280980" cy="271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600" spc="-80" dirty="0">
                      <a:solidFill>
                        <a:srgbClr val="13294B"/>
                      </a:solidFill>
                    </a:rPr>
                    <a:t>Gyroscope measurement</a:t>
                  </a:r>
                  <a:r>
                    <a:rPr lang="en-US" altLang="ko-KR" sz="1600" spc="-150" dirty="0">
                      <a:solidFill>
                        <a:srgbClr val="13294B"/>
                      </a:solidFill>
                    </a:rPr>
                    <a:t>: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acc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ko-KR" sz="1600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en-US" altLang="ko-KR" sz="1600" b="1" i="1" spc="-15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sPre>
                        </m:e>
                        <m:sub>
                          <m:r>
                            <a:rPr lang="en-US" altLang="ko-KR" sz="1600" i="1" spc="-15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𝑊𝐼</m:t>
                          </m:r>
                        </m:sub>
                      </m:sSub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en-US" altLang="ko-KR" sz="1600" b="0" i="1" spc="-15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ko-KR" sz="1600" b="0" i="1" spc="-15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</m:oMath>
                  </a14:m>
                  <a:endParaRPr lang="ko-KR" altLang="en-US" sz="1600" spc="-150" dirty="0">
                    <a:solidFill>
                      <a:srgbClr val="13294B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BEC221A-28CD-4338-94F5-50645E64E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641" y="2994836"/>
                  <a:ext cx="4280980" cy="271485"/>
                </a:xfrm>
                <a:prstGeom prst="rect">
                  <a:avLst/>
                </a:prstGeom>
                <a:blipFill>
                  <a:blip r:embed="rId4"/>
                  <a:stretch>
                    <a:fillRect l="-2991" t="-18182" b="-43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2D4C404-D4C8-D377-7158-5C1C085D247D}"/>
                </a:ext>
              </a:extLst>
            </p:cNvPr>
            <p:cNvSpPr/>
            <p:nvPr/>
          </p:nvSpPr>
          <p:spPr>
            <a:xfrm>
              <a:off x="9493385" y="2988696"/>
              <a:ext cx="222115" cy="563090"/>
            </a:xfrm>
            <a:prstGeom prst="round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EEBDCB3-F805-10B6-96E8-59AA3B388113}"/>
                </a:ext>
              </a:extLst>
            </p:cNvPr>
            <p:cNvSpPr/>
            <p:nvPr/>
          </p:nvSpPr>
          <p:spPr>
            <a:xfrm rot="17911240">
              <a:off x="10680914" y="2880484"/>
              <a:ext cx="228477" cy="821601"/>
            </a:xfrm>
            <a:prstGeom prst="round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18FFA5-83CE-D4DB-9AF5-27DEEC8F249C}"/>
                </a:ext>
              </a:extLst>
            </p:cNvPr>
            <p:cNvSpPr txBox="1"/>
            <p:nvPr/>
          </p:nvSpPr>
          <p:spPr>
            <a:xfrm>
              <a:off x="8670104" y="3622150"/>
              <a:ext cx="303350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spc="-80" dirty="0">
                  <a:solidFill>
                    <a:srgbClr val="13294B"/>
                  </a:solidFill>
                </a:rPr>
                <a:t>Spatial and temporal relationships </a:t>
              </a:r>
              <a:br>
                <a:rPr lang="en-US" altLang="ko-KR" sz="1600" spc="-80" dirty="0">
                  <a:solidFill>
                    <a:srgbClr val="13294B"/>
                  </a:solidFill>
                </a:rPr>
              </a:br>
              <a:r>
                <a:rPr lang="en-US" altLang="ko-KR" sz="1600" spc="-80" dirty="0">
                  <a:solidFill>
                    <a:srgbClr val="13294B"/>
                  </a:solidFill>
                </a:rPr>
                <a:t>(when using multiple IMUs)</a:t>
              </a:r>
              <a:endParaRPr lang="ko-KR" altLang="en-US" sz="1600" spc="-80" dirty="0">
                <a:solidFill>
                  <a:srgbClr val="13294B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C3E7ED-E941-68F9-93AF-CE553A00F700}"/>
                </a:ext>
              </a:extLst>
            </p:cNvPr>
            <p:cNvSpPr/>
            <p:nvPr/>
          </p:nvSpPr>
          <p:spPr>
            <a:xfrm rot="16200000">
              <a:off x="10059956" y="2406201"/>
              <a:ext cx="251353" cy="2793540"/>
            </a:xfrm>
            <a:prstGeom prst="round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D77778A-9C8A-EB98-809E-B05BD25F0DA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8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7BC3DD50-10A6-D3EE-4850-58CB83171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6E22D828-98AE-2B70-D67B-334B50889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The estimable calibration parameters on drive units are identified</a:t>
            </a: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FA2A7FBD-590B-D2B4-847E-BE5A426007A5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85B00DCF-3082-2E84-5C35-717A1A55C771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BFE207E6-55DC-A57F-7369-F33D9F277A7F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Estimable vs. non-estimable calibration parameters of drive-unit IMUs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95AD3-5629-12BF-04CB-308B026F685F}"/>
              </a:ext>
            </a:extLst>
          </p:cNvPr>
          <p:cNvSpPr txBox="1"/>
          <p:nvPr/>
        </p:nvSpPr>
        <p:spPr>
          <a:xfrm>
            <a:off x="157908" y="5575326"/>
            <a:ext cx="119129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spc="-50" dirty="0">
                <a:solidFill>
                  <a:srgbClr val="13294B"/>
                </a:solidFill>
              </a:rPr>
              <a:t>[1] Yang, Geneva, and Huang. “Multi-Visual-Inertial System: Analysis, Calibration and Estimation.” </a:t>
            </a:r>
            <a:r>
              <a:rPr lang="en-US" altLang="ko-KR" sz="1000" i="1" spc="-50" dirty="0">
                <a:solidFill>
                  <a:srgbClr val="13294B"/>
                </a:solidFill>
              </a:rPr>
              <a:t>International Journal of Robotics Research</a:t>
            </a:r>
            <a:r>
              <a:rPr lang="en-US" altLang="ko-KR" sz="1000" spc="-50" dirty="0">
                <a:solidFill>
                  <a:srgbClr val="13294B"/>
                </a:solidFill>
              </a:rPr>
              <a:t>, 2024.</a:t>
            </a:r>
            <a:endParaRPr lang="ko-KR" altLang="ko-KR" sz="1000" spc="-50" dirty="0">
              <a:solidFill>
                <a:srgbClr val="13294B"/>
              </a:solidFill>
            </a:endParaRPr>
          </a:p>
          <a:p>
            <a:r>
              <a:rPr lang="en-US" altLang="ko-KR" sz="1000" spc="-50" dirty="0">
                <a:solidFill>
                  <a:srgbClr val="13294B"/>
                </a:solidFill>
              </a:rPr>
              <a:t>[2] Yang, Geneva, Zuo, and Huang. “Online imu intrinsic calibration: Is it necessary?” RSS 2020.</a:t>
            </a:r>
            <a:endParaRPr lang="ko-KR" altLang="ko-KR" sz="1000" spc="-50" dirty="0">
              <a:solidFill>
                <a:srgbClr val="13294B"/>
              </a:solidFill>
            </a:endParaRPr>
          </a:p>
          <a:p>
            <a:r>
              <a:rPr lang="en-US" altLang="ko-KR" sz="1000" spc="-50" dirty="0">
                <a:solidFill>
                  <a:srgbClr val="13294B"/>
                </a:solidFill>
              </a:rPr>
              <a:t>[3] Chen, Li, Li, Zhou, and Yang. “</a:t>
            </a:r>
            <a:r>
              <a:rPr lang="en-US" altLang="ko-KR" sz="1000" spc="-50" dirty="0" err="1">
                <a:solidFill>
                  <a:srgbClr val="13294B"/>
                </a:solidFill>
              </a:rPr>
              <a:t>iKalibr</a:t>
            </a:r>
            <a:r>
              <a:rPr lang="en-US" altLang="ko-KR" sz="1000" spc="-50" dirty="0">
                <a:solidFill>
                  <a:srgbClr val="13294B"/>
                </a:solidFill>
              </a:rPr>
              <a:t>: Unified Targetless Spatiotemporal Calibration for Resilient Integrated Inertial Systems.” </a:t>
            </a:r>
            <a:r>
              <a:rPr lang="en-US" altLang="ko-KR" sz="1000" i="1" spc="-50" dirty="0">
                <a:solidFill>
                  <a:srgbClr val="13294B"/>
                </a:solidFill>
              </a:rPr>
              <a:t>IEEE Transactions on Robotics</a:t>
            </a:r>
            <a:r>
              <a:rPr lang="en-US" altLang="ko-KR" sz="1000" spc="-50" dirty="0">
                <a:solidFill>
                  <a:srgbClr val="13294B"/>
                </a:solidFill>
              </a:rPr>
              <a:t>, 2025.</a:t>
            </a:r>
            <a:endParaRPr lang="ko-KR" altLang="ko-KR" sz="1000" spc="-50" dirty="0">
              <a:solidFill>
                <a:srgbClr val="13294B"/>
              </a:solidFill>
            </a:endParaRPr>
          </a:p>
          <a:p>
            <a:r>
              <a:rPr lang="en-US" altLang="ko-KR" sz="1000" spc="-50" dirty="0">
                <a:solidFill>
                  <a:srgbClr val="13294B"/>
                </a:solidFill>
              </a:rPr>
              <a:t>[4] Jauffret. “Observability and fisher information matrix in nonlinear regression.” </a:t>
            </a:r>
            <a:r>
              <a:rPr lang="en-US" altLang="ko-KR" sz="1000" i="1" spc="-50" dirty="0">
                <a:solidFill>
                  <a:srgbClr val="13294B"/>
                </a:solidFill>
              </a:rPr>
              <a:t>IEEE Trans. </a:t>
            </a:r>
            <a:r>
              <a:rPr lang="en-US" altLang="ko-KR" sz="1000" i="1" spc="-50" dirty="0" err="1">
                <a:solidFill>
                  <a:srgbClr val="13294B"/>
                </a:solidFill>
              </a:rPr>
              <a:t>Aerosp</a:t>
            </a:r>
            <a:r>
              <a:rPr lang="en-US" altLang="ko-KR" sz="1000" i="1" spc="-50" dirty="0">
                <a:solidFill>
                  <a:srgbClr val="13294B"/>
                </a:solidFill>
              </a:rPr>
              <a:t>. Electron. Syst.</a:t>
            </a:r>
            <a:r>
              <a:rPr lang="en-US" altLang="ko-KR" sz="1000" spc="-50" dirty="0">
                <a:solidFill>
                  <a:srgbClr val="13294B"/>
                </a:solidFill>
              </a:rPr>
              <a:t>, 2007.</a:t>
            </a:r>
          </a:p>
          <a:p>
            <a:r>
              <a:rPr lang="en-US" altLang="ko-KR" sz="1000" dirty="0">
                <a:solidFill>
                  <a:srgbClr val="13294B"/>
                </a:solidFill>
              </a:rPr>
              <a:t>See </a:t>
            </a:r>
            <a:r>
              <a:rPr lang="en-US" altLang="ko-KR" sz="1000" dirty="0">
                <a:solidFill>
                  <a:srgbClr val="FF552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Multi-IMU Calibration, Fusion, and Bias Estimation for Improved Odometry</a:t>
            </a:r>
            <a:r>
              <a:rPr lang="en-US" altLang="ko-KR" sz="1000" dirty="0">
                <a:solidFill>
                  <a:srgbClr val="FF552E"/>
                </a:solidFill>
              </a:rPr>
              <a:t> </a:t>
            </a:r>
            <a:r>
              <a:rPr lang="en-US" altLang="ko-KR" sz="1000" dirty="0">
                <a:solidFill>
                  <a:srgbClr val="13294B"/>
                </a:solidFill>
              </a:rPr>
              <a:t>and</a:t>
            </a:r>
            <a:r>
              <a:rPr lang="en-US" altLang="ko-KR" sz="1000" dirty="0">
                <a:solidFill>
                  <a:srgbClr val="FF552E"/>
                </a:solidFill>
              </a:rPr>
              <a:t> </a:t>
            </a:r>
            <a:r>
              <a:rPr lang="en-US" altLang="ko-KR" sz="1000" u="sng" dirty="0">
                <a:solidFill>
                  <a:srgbClr val="FF552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IMU calibration — Static test for accelerometer intrinsic parameter estimation</a:t>
            </a:r>
            <a:endParaRPr lang="en-US" altLang="ko-KR" sz="1000" dirty="0">
              <a:solidFill>
                <a:srgbClr val="FF552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9E7BE1-1CDE-50D0-5B40-1EC666170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44596"/>
              </p:ext>
            </p:extLst>
          </p:nvPr>
        </p:nvGraphicFramePr>
        <p:xfrm>
          <a:off x="459131" y="2204860"/>
          <a:ext cx="11255376" cy="2667000"/>
        </p:xfrm>
        <a:graphic>
          <a:graphicData uri="http://schemas.openxmlformats.org/drawingml/2006/table">
            <a:tbl>
              <a:tblPr firstRow="1" bandRow="1">
                <a:tableStyleId>{CEBC292C-A9F1-4CA8-BD98-49903BC2F9FB}</a:tableStyleId>
              </a:tblPr>
              <a:tblGrid>
                <a:gridCol w="3751792">
                  <a:extLst>
                    <a:ext uri="{9D8B030D-6E8A-4147-A177-3AD203B41FA5}">
                      <a16:colId xmlns:a16="http://schemas.microsoft.com/office/drawing/2014/main" val="3324036594"/>
                    </a:ext>
                  </a:extLst>
                </a:gridCol>
                <a:gridCol w="3751792">
                  <a:extLst>
                    <a:ext uri="{9D8B030D-6E8A-4147-A177-3AD203B41FA5}">
                      <a16:colId xmlns:a16="http://schemas.microsoft.com/office/drawing/2014/main" val="3623596406"/>
                    </a:ext>
                  </a:extLst>
                </a:gridCol>
                <a:gridCol w="3751792">
                  <a:extLst>
                    <a:ext uri="{9D8B030D-6E8A-4147-A177-3AD203B41FA5}">
                      <a16:colId xmlns:a16="http://schemas.microsoft.com/office/drawing/2014/main" val="1715914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13294B"/>
                          </a:solidFill>
                        </a:rPr>
                        <a:t>Calibration parameters</a:t>
                      </a:r>
                      <a:endParaRPr lang="ko-KR" altLang="en-US" sz="1800" b="1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13294B"/>
                          </a:solidFill>
                        </a:rPr>
                        <a:t>Can a drive unit </a:t>
                      </a:r>
                      <a:br>
                        <a:rPr lang="en-US" altLang="ko-KR" sz="1800" b="1" dirty="0">
                          <a:solidFill>
                            <a:srgbClr val="13294B"/>
                          </a:solidFill>
                        </a:rPr>
                      </a:br>
                      <a:r>
                        <a:rPr lang="en-US" altLang="ko-KR" sz="1800" b="1" dirty="0">
                          <a:solidFill>
                            <a:srgbClr val="13294B"/>
                          </a:solidFill>
                        </a:rPr>
                        <a:t>(i.e., a wheeled ground robot) collect the required data?</a:t>
                      </a:r>
                      <a:endParaRPr lang="ko-KR" altLang="en-US" sz="1800" b="1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13294B"/>
                          </a:solidFill>
                        </a:rPr>
                        <a:t>Reference values</a:t>
                      </a:r>
                      <a:endParaRPr lang="ko-KR" altLang="en-US" sz="1800" b="1" dirty="0">
                        <a:solidFill>
                          <a:srgbClr val="13294B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47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Accelerometer intrinsic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O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Identity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84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Gyroscope intrinsic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rgbClr val="13294B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Identity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18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Temporal extrinsic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rgbClr val="13294B"/>
                          </a:solidFill>
                        </a:rPr>
                        <a:t>O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Zero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69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Spatial extrinsic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X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CAD information</a:t>
                      </a:r>
                      <a:br>
                        <a:rPr lang="en-US" altLang="ko-KR" sz="1800" dirty="0">
                          <a:solidFill>
                            <a:srgbClr val="13294B"/>
                          </a:solidFill>
                        </a:rPr>
                      </a:br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(i.e., those in /</a:t>
                      </a:r>
                      <a:r>
                        <a:rPr lang="en-US" altLang="ko-KR" sz="1800" dirty="0" err="1">
                          <a:solidFill>
                            <a:srgbClr val="13294B"/>
                          </a:solidFill>
                        </a:rPr>
                        <a:t>tf_static</a:t>
                      </a:r>
                      <a:r>
                        <a:rPr lang="en-US" altLang="ko-KR" sz="1800" dirty="0">
                          <a:solidFill>
                            <a:srgbClr val="13294B"/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rgbClr val="13294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5722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EACB95-7A9B-8B6D-7C06-7EDF4DE1D991}"/>
              </a:ext>
            </a:extLst>
          </p:cNvPr>
          <p:cNvSpPr txBox="1"/>
          <p:nvPr/>
        </p:nvSpPr>
        <p:spPr>
          <a:xfrm>
            <a:off x="1638300" y="1564332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altLang="ko-KR" sz="1800" spc="-30" dirty="0">
                <a:solidFill>
                  <a:srgbClr val="FF552E"/>
                </a:solidFill>
                <a:latin typeface="Arial"/>
                <a:ea typeface="Arial"/>
                <a:cs typeface="Arial"/>
                <a:sym typeface="Arial"/>
              </a:rPr>
              <a:t>depend on the system’s motions, which determine parameter observability [1-4]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C2B0B5D-C007-6A3A-F45C-ADA3D1861D45}"/>
              </a:ext>
            </a:extLst>
          </p:cNvPr>
          <p:cNvCxnSpPr>
            <a:cxnSpLocks/>
          </p:cNvCxnSpPr>
          <p:nvPr/>
        </p:nvCxnSpPr>
        <p:spPr>
          <a:xfrm>
            <a:off x="1752944" y="1488584"/>
            <a:ext cx="256831" cy="235441"/>
          </a:xfrm>
          <a:prstGeom prst="straightConnector1">
            <a:avLst/>
          </a:prstGeom>
          <a:ln w="28575">
            <a:solidFill>
              <a:srgbClr val="FF5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D0D01B8-9144-4DF0-A0CA-0C4A589FFC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4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FD69A955-FD5B-92EB-85B9-66484F9AA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989D5DB0-E371-2868-0A30-0C1A37BDB8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Accelerometer intrinsics can be estimated from a set of static data by placing the IMU in multiple orientations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The IMU orientations must cover all the three linearly independent </a:t>
            </a:r>
            <a:r>
              <a:rPr lang="en-US" altLang="ko-KR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orientations</a:t>
            </a:r>
            <a:endParaRPr lang="en-US" sz="2000" spc="-30" dirty="0">
              <a:solidFill>
                <a:srgbClr val="13294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Using a ramp—even at just a few degrees—allows a drive unit to collect data in non-planar orientations</a:t>
            </a: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161FE716-2A96-6741-ABB6-1729D3917689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8AAF7002-F94D-B44B-21AD-B3E2FAFB93EF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887B115F-B156-F6BF-1A01-C41FA45DA602}"/>
              </a:ext>
            </a:extLst>
          </p:cNvPr>
          <p:cNvSpPr txBox="1"/>
          <p:nvPr/>
        </p:nvSpPr>
        <p:spPr>
          <a:xfrm>
            <a:off x="376810" y="197876"/>
            <a:ext cx="10910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testing for intrinsic accelerometer calibration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C3B58-991B-65E2-B73D-448A0D8BDF46}"/>
              </a:ext>
            </a:extLst>
          </p:cNvPr>
          <p:cNvSpPr txBox="1"/>
          <p:nvPr/>
        </p:nvSpPr>
        <p:spPr>
          <a:xfrm>
            <a:off x="5232400" y="1460676"/>
            <a:ext cx="68384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spc="-80" dirty="0">
                <a:solidFill>
                  <a:srgbClr val="FF552E"/>
                </a:solidFill>
                <a:sym typeface="Arial"/>
              </a:rPr>
              <a:t>Acquiring static data on a planar surface from the drive unit</a:t>
            </a:r>
            <a:r>
              <a:rPr lang="en-US" altLang="ko-KR" sz="1600" b="1" spc="-80" dirty="0">
                <a:solidFill>
                  <a:srgbClr val="FF552E"/>
                </a:solidFill>
              </a:rPr>
              <a:t> results in failure</a:t>
            </a:r>
            <a:r>
              <a:rPr lang="en-US" altLang="ko-KR" sz="1600" b="1" spc="-80" dirty="0">
                <a:solidFill>
                  <a:srgbClr val="FF552E"/>
                </a:solidFill>
                <a:sym typeface="Arial"/>
              </a:rPr>
              <a:t>!</a:t>
            </a:r>
            <a:endParaRPr lang="ko-KR" altLang="en-US" sz="1600" b="1" spc="-80" dirty="0">
              <a:solidFill>
                <a:srgbClr val="FF552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929EF-97F2-839B-4B0F-DCC5ADC47A80}"/>
                  </a:ext>
                </a:extLst>
              </p:cNvPr>
              <p:cNvSpPr txBox="1"/>
              <p:nvPr/>
            </p:nvSpPr>
            <p:spPr>
              <a:xfrm>
                <a:off x="376810" y="2471823"/>
                <a:ext cx="8719394" cy="1238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1800" spc="-70" dirty="0">
                    <a:solidFill>
                      <a:srgbClr val="13294B"/>
                    </a:solidFill>
                  </a:rPr>
                  <a:t>Collect static data in multiple orientations: </a:t>
                </a:r>
                <a:br>
                  <a:rPr lang="en-US" altLang="ko-KR" sz="1800" spc="-70" dirty="0">
                    <a:solidFill>
                      <a:srgbClr val="13294B"/>
                    </a:solidFill>
                  </a:rPr>
                </a:br>
                <a:r>
                  <a:rPr lang="en-US" altLang="ko-KR" sz="1800" spc="-70" dirty="0">
                    <a:solidFill>
                      <a:srgbClr val="13294B"/>
                    </a:solidFill>
                  </a:rPr>
                  <a:t>(1) on a flat plane and (2) on ramps with multiple yaw directions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1800" spc="-70" dirty="0">
                    <a:solidFill>
                      <a:srgbClr val="13294B"/>
                    </a:solidFill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1800" i="1" spc="-7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spc="-70" dirty="0">
                    <a:solidFill>
                      <a:srgbClr val="13294B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sz="1800" spc="-70" dirty="0">
                    <a:solidFill>
                      <a:srgbClr val="13294B"/>
                    </a:solidFill>
                  </a:rPr>
                  <a:t> by minimizing the sum of squares of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800" b="0" i="1" spc="-7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ko-KR" sz="1800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ko-KR" sz="1800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ko-KR" sz="1800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b="1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1800" b="1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</a:rPr>
                          <m:t>  −</m:t>
                        </m:r>
                        <m:sSub>
                          <m:sSubPr>
                            <m:ctrlPr>
                              <a:rPr lang="en-US" altLang="ko-KR" sz="1800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1800" i="1" spc="-7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sz="1800" b="0" i="1" spc="-7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1800" b="0" i="1" spc="-7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Pre>
                          <m:sPrePr>
                            <m:ctrlPr>
                              <a:rPr lang="en-US" altLang="ko-KR" sz="1800" b="0" i="1" spc="-7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ko-KR" sz="1800" b="0" i="1" spc="-7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en-US" altLang="ko-KR" sz="1800" b="1" i="1" spc="-70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sPre>
                      </m:e>
                    </m:d>
                  </m:oMath>
                </a14:m>
                <a:endParaRPr lang="en-US" altLang="ko-KR" sz="1800" spc="-70" dirty="0">
                  <a:solidFill>
                    <a:srgbClr val="13294B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1800" spc="-70" dirty="0">
                    <a:solidFill>
                      <a:srgbClr val="13294B"/>
                    </a:solidFill>
                  </a:rPr>
                  <a:t>Calibrate raw accelerometer data with the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1800" i="1" spc="-7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spc="-70" dirty="0">
                    <a:solidFill>
                      <a:srgbClr val="13294B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800" i="1" spc="-7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ko-KR" sz="1800" spc="-70" dirty="0">
                  <a:solidFill>
                    <a:srgbClr val="13294B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929EF-97F2-839B-4B0F-DCC5ADC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10" y="2471823"/>
                <a:ext cx="8719394" cy="1238481"/>
              </a:xfrm>
              <a:prstGeom prst="rect">
                <a:avLst/>
              </a:prstGeom>
              <a:blipFill>
                <a:blip r:embed="rId3"/>
                <a:stretch>
                  <a:fillRect l="-490" t="-2451" b="-68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media/ULcf89d2dc287a74a5ea4a30922a.png">
            <a:extLst>
              <a:ext uri="{FF2B5EF4-FFF2-40B4-BE49-F238E27FC236}">
                <a16:creationId xmlns:a16="http://schemas.microsoft.com/office/drawing/2014/main" id="{E082BE92-A4B9-AA76-7418-8228C619EF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2728" y="3867545"/>
            <a:ext cx="1283982" cy="2292368"/>
          </a:xfrm>
          <a:prstGeom prst="rect">
            <a:avLst/>
          </a:prstGeom>
        </p:spPr>
      </p:pic>
      <p:pic>
        <p:nvPicPr>
          <p:cNvPr id="14" name="media/ULca5e05f0a76aa4f77b9dfaa2b4.png">
            <a:extLst>
              <a:ext uri="{FF2B5EF4-FFF2-40B4-BE49-F238E27FC236}">
                <a16:creationId xmlns:a16="http://schemas.microsoft.com/office/drawing/2014/main" id="{90995FCB-20C3-405A-B2E5-A2C48430E87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812221" y="3858431"/>
            <a:ext cx="1283982" cy="2292368"/>
          </a:xfrm>
          <a:prstGeom prst="rect">
            <a:avLst/>
          </a:prstGeom>
        </p:spPr>
      </p:pic>
      <p:pic>
        <p:nvPicPr>
          <p:cNvPr id="15" name="media/ULc138f71e0d93045899ed067240.png">
            <a:extLst>
              <a:ext uri="{FF2B5EF4-FFF2-40B4-BE49-F238E27FC236}">
                <a16:creationId xmlns:a16="http://schemas.microsoft.com/office/drawing/2014/main" id="{E2ED7423-1806-FECA-3811-DD03A50F0C1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171714" y="3858431"/>
            <a:ext cx="1283982" cy="2292368"/>
          </a:xfrm>
          <a:prstGeom prst="rect">
            <a:avLst/>
          </a:prstGeom>
        </p:spPr>
      </p:pic>
      <p:pic>
        <p:nvPicPr>
          <p:cNvPr id="16" name="media/ULc3b0a94c7691344798989e2281.png">
            <a:extLst>
              <a:ext uri="{FF2B5EF4-FFF2-40B4-BE49-F238E27FC236}">
                <a16:creationId xmlns:a16="http://schemas.microsoft.com/office/drawing/2014/main" id="{57980EB5-91CA-EC89-A403-D794D5C92BA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531207" y="3858431"/>
            <a:ext cx="1283983" cy="22923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2DDC6B-F5A0-8943-667A-80303F5B9D18}"/>
              </a:ext>
            </a:extLst>
          </p:cNvPr>
          <p:cNvSpPr txBox="1"/>
          <p:nvPr/>
        </p:nvSpPr>
        <p:spPr>
          <a:xfrm>
            <a:off x="858913" y="4643272"/>
            <a:ext cx="4833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 dirty="0">
                <a:solidFill>
                  <a:srgbClr val="13294B"/>
                </a:solidFill>
              </a:rPr>
              <a:t>+ The constant bias in the gyroscope can also be</a:t>
            </a:r>
          </a:p>
          <a:p>
            <a:r>
              <a:rPr lang="en-US" altLang="ko-KR" sz="1600" spc="-60" dirty="0">
                <a:solidFill>
                  <a:srgbClr val="13294B"/>
                </a:solidFill>
              </a:rPr>
              <a:t>   estimated and calibrated using static data</a:t>
            </a:r>
            <a:endParaRPr lang="ko-KR" altLang="en-US" sz="1600" spc="-6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9F47D4-D7DB-A636-711F-25DB0984BB7A}"/>
              </a:ext>
            </a:extLst>
          </p:cNvPr>
          <p:cNvSpPr txBox="1"/>
          <p:nvPr/>
        </p:nvSpPr>
        <p:spPr>
          <a:xfrm>
            <a:off x="121186" y="6139122"/>
            <a:ext cx="6776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13294B"/>
                </a:solidFill>
              </a:rPr>
              <a:t>See </a:t>
            </a:r>
            <a:r>
              <a:rPr lang="en-US" altLang="ko-KR" sz="1000" u="sng" dirty="0">
                <a:solidFill>
                  <a:srgbClr val="FF552E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IMU calibration — Static test for accelerometer intrinsic parameter estimation</a:t>
            </a:r>
            <a:endParaRPr lang="en-US" altLang="ko-KR" sz="1000" spc="-50" dirty="0">
              <a:solidFill>
                <a:srgbClr val="FF552E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7DB75A49-3C84-65B7-80BD-239AE93BD0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4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>
          <a:extLst>
            <a:ext uri="{FF2B5EF4-FFF2-40B4-BE49-F238E27FC236}">
              <a16:creationId xmlns:a16="http://schemas.microsoft.com/office/drawing/2014/main" id="{91470301-98BE-34DF-21E8-D09304D0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8cd9cabf4_4_120">
            <a:extLst>
              <a:ext uri="{FF2B5EF4-FFF2-40B4-BE49-F238E27FC236}">
                <a16:creationId xmlns:a16="http://schemas.microsoft.com/office/drawing/2014/main" id="{31D3DA0C-4C5F-CEAF-A123-D8A82694A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186" y="1066078"/>
            <a:ext cx="11931267" cy="47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The constant time offset between multiple IMU timestamps can be estimated by maximizing the correlation of gyroscope magnitudes</a:t>
            </a:r>
          </a:p>
          <a:p>
            <a:pPr marL="419100">
              <a:lnSpc>
                <a:spcPct val="100000"/>
              </a:lnSpc>
              <a:spcBef>
                <a:spcPts val="0"/>
              </a:spcBef>
              <a:buClr>
                <a:srgbClr val="1B3D6C"/>
              </a:buClr>
              <a:buSzPts val="2400"/>
            </a:pPr>
            <a:r>
              <a:rPr lang="en-US" altLang="ko-KR" sz="2000" spc="-30" dirty="0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This is because any location on the same rigid body experiences the same angular velocity magnitudes</a:t>
            </a:r>
            <a:endParaRPr lang="en-US" sz="2000" spc="-30" dirty="0">
              <a:solidFill>
                <a:srgbClr val="1329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2c8cd9cabf4_4_120">
            <a:extLst>
              <a:ext uri="{FF2B5EF4-FFF2-40B4-BE49-F238E27FC236}">
                <a16:creationId xmlns:a16="http://schemas.microsoft.com/office/drawing/2014/main" id="{E8E6756F-F14A-8C9A-91FB-B2146E9C20CB}"/>
              </a:ext>
            </a:extLst>
          </p:cNvPr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8cd9cabf4_4_120">
            <a:extLst>
              <a:ext uri="{FF2B5EF4-FFF2-40B4-BE49-F238E27FC236}">
                <a16:creationId xmlns:a16="http://schemas.microsoft.com/office/drawing/2014/main" id="{6F4CE747-4D0F-F398-1A88-B7DF6DB6DD2C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c8cd9cabf4_4_120">
            <a:extLst>
              <a:ext uri="{FF2B5EF4-FFF2-40B4-BE49-F238E27FC236}">
                <a16:creationId xmlns:a16="http://schemas.microsoft.com/office/drawing/2014/main" id="{70BD5197-FC95-9ED4-72EB-D4FC96EFFCDB}"/>
              </a:ext>
            </a:extLst>
          </p:cNvPr>
          <p:cNvSpPr txBox="1"/>
          <p:nvPr/>
        </p:nvSpPr>
        <p:spPr>
          <a:xfrm>
            <a:off x="376810" y="7376"/>
            <a:ext cx="10910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Inter-IMU temporal calibration via time-offset search maximizing gyroscope magnitude correlation</a:t>
            </a:r>
          </a:p>
        </p:txBody>
      </p:sp>
      <p:pic>
        <p:nvPicPr>
          <p:cNvPr id="5" name="그림 4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BD79D0-D25C-BDB6-9E26-364172FB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110" y="4344716"/>
            <a:ext cx="4008923" cy="1554480"/>
          </a:xfrm>
          <a:prstGeom prst="rect">
            <a:avLst/>
          </a:prstGeom>
        </p:spPr>
      </p:pic>
      <p:pic>
        <p:nvPicPr>
          <p:cNvPr id="7" name="그림 6" descr="텍스트, 그래프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5C1D79-BBB8-BDB2-2039-9E8A640D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60" y="2180697"/>
            <a:ext cx="3534137" cy="1828800"/>
          </a:xfrm>
          <a:prstGeom prst="rect">
            <a:avLst/>
          </a:prstGeom>
        </p:spPr>
      </p:pic>
      <p:pic>
        <p:nvPicPr>
          <p:cNvPr id="10" name="그림 9" descr="텍스트, 그래프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793B60-2E35-9CF5-5EF6-6B07547BB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64" y="2180697"/>
            <a:ext cx="3534137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07248-5E63-335E-3EB1-3B73418878A7}"/>
              </a:ext>
            </a:extLst>
          </p:cNvPr>
          <p:cNvSpPr txBox="1"/>
          <p:nvPr/>
        </p:nvSpPr>
        <p:spPr>
          <a:xfrm>
            <a:off x="121186" y="6139122"/>
            <a:ext cx="6776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13294B"/>
                </a:solidFill>
              </a:rPr>
              <a:t>See </a:t>
            </a:r>
            <a:r>
              <a:rPr lang="en-US" altLang="ko-KR" sz="1000" u="sng" dirty="0">
                <a:solidFill>
                  <a:srgbClr val="FF552E"/>
                </a:solidFill>
              </a:rPr>
              <a:t>Interim check-in: Multi-IMU fusion for noise reduction</a:t>
            </a:r>
            <a:endParaRPr lang="en-US" altLang="ko-KR" sz="1000" spc="-50" dirty="0">
              <a:solidFill>
                <a:srgbClr val="FF552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0163F-8552-E810-F663-EC49C8B271E3}"/>
              </a:ext>
            </a:extLst>
          </p:cNvPr>
          <p:cNvSpPr txBox="1"/>
          <p:nvPr/>
        </p:nvSpPr>
        <p:spPr>
          <a:xfrm>
            <a:off x="7682148" y="4633795"/>
            <a:ext cx="38521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60" dirty="0">
                <a:solidFill>
                  <a:srgbClr val="13294B"/>
                </a:solidFill>
              </a:rPr>
              <a:t>+ Ground-truth to the IMU can also </a:t>
            </a:r>
          </a:p>
          <a:p>
            <a:r>
              <a:rPr lang="en-US" altLang="ko-KR" sz="1600" spc="-60" dirty="0">
                <a:solidFill>
                  <a:srgbClr val="13294B"/>
                </a:solidFill>
              </a:rPr>
              <a:t>   be synced in the same way</a:t>
            </a:r>
            <a:endParaRPr lang="ko-KR" altLang="en-US" sz="1600" spc="-60" dirty="0">
              <a:solidFill>
                <a:srgbClr val="13294B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97460D8-6CF5-2DA3-6517-1A4680168B6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24400" y="6441119"/>
            <a:ext cx="27432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r>
              <a:rPr lang="en-US" dirty="0"/>
              <a:t>/22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21640</TotalTime>
  <Words>2651</Words>
  <Application>Microsoft Office PowerPoint</Application>
  <PresentationFormat>와이드스크린</PresentationFormat>
  <Paragraphs>359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Nielsen, Joshua</dc:creator>
  <cp:lastModifiedBy>JONGWON LEE</cp:lastModifiedBy>
  <cp:revision>190</cp:revision>
  <dcterms:created xsi:type="dcterms:W3CDTF">2019-01-14T22:06:33Z</dcterms:created>
  <dcterms:modified xsi:type="dcterms:W3CDTF">2025-08-20T14:31:43Z</dcterms:modified>
</cp:coreProperties>
</file>